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90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2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E04E4D-C596-F49D-C220-C20A1C5DE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512C3A9-2DF9-BB72-CD04-A2231782D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283469B-FE49-11CC-332A-01B1B4CB9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4FA4B94-2AA0-82C6-C3DE-318360C3D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C92039-5A4F-B715-6D41-0918A85F4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8198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C2A790-CA8C-4681-0C84-465DCAF0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1AFC047-C26D-4284-2BBD-E8EB232D6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475244-0CF1-9CD5-105B-3483B703D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BB32D5-0041-713B-442C-414F660CE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1A00334-1C86-5C81-46E9-E02B2E42E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40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785584-A192-8DC5-CEA2-6EF5C858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3B0C42-34BE-9DFD-0D0B-679D78216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484C59-47F3-7469-7967-ACC6B00E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9A3275A-71EA-DC26-9BE9-0369B3B2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F3324FF-77F5-801A-E045-E28870916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9699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87C2CD-9559-97A1-0890-B722E6D1F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2C946A-49D6-8C39-E2E4-D64A117180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9CE9A8E-5BCD-5E59-7603-6ADB0B5C7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2B5139F-2CE0-05FE-D4AC-8AF1E1552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2B7BCF4-1A3F-8409-9E00-9B30C702D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D18E5-593F-F9BF-F0F9-6DA5E5B49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91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EB7FBD-1919-86FA-629D-F5911441F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D197FAF-9841-E5D4-DBC3-445532FE7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87BD64E-7B6D-4048-D524-77AE425B5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B530379-8CBC-8751-DCFF-931E47075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26750FF-E2A7-41B5-868F-ED64222BFE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9E01A52-6C9D-AD9A-CF9B-9FDA14B3B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E134ED6-8D58-2F5F-2709-ECE25A49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E7882A1-254C-368D-C082-46AA71AAD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56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3803EE-307C-E08A-1D9F-D2B6BEB9B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2BEC6B9-CFCD-FEE2-A97B-140F5C3E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D0B66B0-8BFA-ECE4-C1EA-0BF50E671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98A4FCC-4395-E02A-99FA-45067A625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2303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B78CF62-E862-B27C-6122-AAEDFFE36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D3A310F-D972-5A49-2BFA-92A6219BD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F8C98E0-A103-EC9E-BBCE-92CD753ED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8262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0E175B-A89C-7137-4751-BB4D4DDF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238D0D-B0CF-5EDC-5274-0E40876EC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11F239C-D9E9-D4BD-AC5F-ADEB7A6C9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D4530FA-E7A6-6B63-1E35-C38D17F60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8142AAB-B4A5-573C-A168-F7453D42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ACA5AB1-72C4-CDC8-BB5F-6F439ACF0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7256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E8C41B-BE40-FA44-97BD-3CDB1EA45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4F3DA07-9172-B707-A655-C303EF43A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494CFCF-8001-B5C6-753C-DC09F0442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D385C1A-4790-408D-9DA0-95A1C7F12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C5C3BF4-71FC-7AE2-C6E1-A2C95544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1E8368B-CB4F-5BB2-3617-1B8AE6C5A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418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E530A4-4812-D63E-6A55-6760E746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1E0570F-9B71-FD40-CD2C-9DE4CCC80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7DC777-9C11-96CE-2519-249F30F26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A0F2EC-B339-12D5-4C26-2E047D6A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65D348-094A-AC79-46AE-E97A2E823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349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B0A79C2-D861-080A-214A-2BF0E9AFF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2476E4C-7167-0B7B-640A-BE34BF8F9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69BF92C-AE94-8F87-0172-2F697CAD0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57DEC9-ACBB-A7BA-D064-26A5F0BAF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5946BBB-35C8-DA3E-D1F3-B52F24FF1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7529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4582A-0E14-4F07-923B-4560CF1D1235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2" name="Rubrik 8">
            <a:extLst>
              <a:ext uri="{FF2B5EF4-FFF2-40B4-BE49-F238E27FC236}">
                <a16:creationId xmlns:a16="http://schemas.microsoft.com/office/drawing/2014/main" id="{F06B3E35-048F-6ED6-E92D-AAC980C74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8649689" cy="1463675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Underrubrik 2">
            <a:extLst>
              <a:ext uri="{FF2B5EF4-FFF2-40B4-BE49-F238E27FC236}">
                <a16:creationId xmlns:a16="http://schemas.microsoft.com/office/drawing/2014/main" id="{E7BF1728-849A-0B54-1D52-79CBB26D3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724" y="2496620"/>
            <a:ext cx="8649689" cy="3174715"/>
          </a:xfrm>
        </p:spPr>
        <p:txBody>
          <a:bodyPr/>
          <a:lstStyle>
            <a:lvl1pPr marL="0" indent="0" algn="l">
              <a:lnSpc>
                <a:spcPts val="3100"/>
              </a:lnSpc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4041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platta - mörk bil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tshållare för bild 10">
            <a:extLst>
              <a:ext uri="{FF2B5EF4-FFF2-40B4-BE49-F238E27FC236}">
                <a16:creationId xmlns:a16="http://schemas.microsoft.com/office/drawing/2014/main" id="{72D2161A-0FE9-118C-41EA-91E6526BF8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2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529CA922-2AB7-A774-ADFC-9234C8A9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81965"/>
            <a:ext cx="6366779" cy="2453832"/>
          </a:xfrm>
          <a:custGeom>
            <a:avLst/>
            <a:gdLst>
              <a:gd name="connsiteX0" fmla="*/ 0 w 5653946"/>
              <a:gd name="connsiteY0" fmla="*/ 0 h 2559272"/>
              <a:gd name="connsiteX1" fmla="*/ 5653946 w 5653946"/>
              <a:gd name="connsiteY1" fmla="*/ 0 h 2559272"/>
              <a:gd name="connsiteX2" fmla="*/ 5653946 w 5653946"/>
              <a:gd name="connsiteY2" fmla="*/ 1669515 h 2559272"/>
              <a:gd name="connsiteX3" fmla="*/ 4764189 w 5653946"/>
              <a:gd name="connsiteY3" fmla="*/ 2559272 h 2559272"/>
              <a:gd name="connsiteX4" fmla="*/ 0 w 5653946"/>
              <a:gd name="connsiteY4" fmla="*/ 2559272 h 255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3946" h="2559272">
                <a:moveTo>
                  <a:pt x="0" y="0"/>
                </a:moveTo>
                <a:lnTo>
                  <a:pt x="5653946" y="0"/>
                </a:lnTo>
                <a:lnTo>
                  <a:pt x="5653946" y="1669515"/>
                </a:lnTo>
                <a:cubicBezTo>
                  <a:pt x="5653946" y="2160914"/>
                  <a:pt x="5255588" y="2559272"/>
                  <a:pt x="4764189" y="2559272"/>
                </a:cubicBezTo>
                <a:lnTo>
                  <a:pt x="0" y="255927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540000" tIns="504000" rIns="792000" bIns="972000" anchor="b" anchorCtr="0">
            <a:noAutofit/>
          </a:bodyPr>
          <a:lstStyle>
            <a:lvl1pPr>
              <a:defRPr sz="35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629" y="2024953"/>
            <a:ext cx="5041300" cy="62241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C38D07-0322-4D60-95B9-631A3730297B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Eventuell sidfot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8631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platta - ljus bil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10">
            <a:extLst>
              <a:ext uri="{FF2B5EF4-FFF2-40B4-BE49-F238E27FC236}">
                <a16:creationId xmlns:a16="http://schemas.microsoft.com/office/drawing/2014/main" id="{5158AFCA-C0CE-1794-60B8-ABF729B6D1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529CA922-2AB7-A774-ADFC-9234C8A9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81965"/>
            <a:ext cx="6366779" cy="2453832"/>
          </a:xfrm>
          <a:custGeom>
            <a:avLst/>
            <a:gdLst>
              <a:gd name="connsiteX0" fmla="*/ 0 w 5653946"/>
              <a:gd name="connsiteY0" fmla="*/ 0 h 2559272"/>
              <a:gd name="connsiteX1" fmla="*/ 5653946 w 5653946"/>
              <a:gd name="connsiteY1" fmla="*/ 0 h 2559272"/>
              <a:gd name="connsiteX2" fmla="*/ 5653946 w 5653946"/>
              <a:gd name="connsiteY2" fmla="*/ 1669515 h 2559272"/>
              <a:gd name="connsiteX3" fmla="*/ 4764189 w 5653946"/>
              <a:gd name="connsiteY3" fmla="*/ 2559272 h 2559272"/>
              <a:gd name="connsiteX4" fmla="*/ 0 w 5653946"/>
              <a:gd name="connsiteY4" fmla="*/ 2559272 h 255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3946" h="2559272">
                <a:moveTo>
                  <a:pt x="0" y="0"/>
                </a:moveTo>
                <a:lnTo>
                  <a:pt x="5653946" y="0"/>
                </a:lnTo>
                <a:lnTo>
                  <a:pt x="5653946" y="1669515"/>
                </a:lnTo>
                <a:cubicBezTo>
                  <a:pt x="5653946" y="2160914"/>
                  <a:pt x="5255588" y="2559272"/>
                  <a:pt x="4764189" y="2559272"/>
                </a:cubicBezTo>
                <a:lnTo>
                  <a:pt x="0" y="255927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540000" tIns="504000" rIns="792000" bIns="972000" anchor="b" anchorCtr="0">
            <a:noAutofit/>
          </a:bodyPr>
          <a:lstStyle>
            <a:lvl1pPr>
              <a:defRPr sz="35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629" y="2024953"/>
            <a:ext cx="5041301" cy="62241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6551-EF14-44BC-835A-B2135174A91D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3661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två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61D20A6E-1F87-603A-5D16-6515DD2AD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724" y="1501776"/>
            <a:ext cx="10453089" cy="392112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362670A6-63BD-A094-7264-920FD3E6D91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62" y="2082800"/>
            <a:ext cx="5761038" cy="3793481"/>
          </a:xfrm>
          <a:custGeom>
            <a:avLst/>
            <a:gdLst>
              <a:gd name="connsiteX0" fmla="*/ 0 w 5761038"/>
              <a:gd name="connsiteY0" fmla="*/ 0 h 3793481"/>
              <a:gd name="connsiteX1" fmla="*/ 5761038 w 5761038"/>
              <a:gd name="connsiteY1" fmla="*/ 0 h 3793481"/>
              <a:gd name="connsiteX2" fmla="*/ 5761038 w 5761038"/>
              <a:gd name="connsiteY2" fmla="*/ 2397290 h 3793481"/>
              <a:gd name="connsiteX3" fmla="*/ 4364847 w 5761038"/>
              <a:gd name="connsiteY3" fmla="*/ 3793481 h 3793481"/>
              <a:gd name="connsiteX4" fmla="*/ 0 w 5761038"/>
              <a:gd name="connsiteY4" fmla="*/ 3793481 h 379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1038" h="3793481">
                <a:moveTo>
                  <a:pt x="0" y="0"/>
                </a:moveTo>
                <a:lnTo>
                  <a:pt x="5761038" y="0"/>
                </a:lnTo>
                <a:lnTo>
                  <a:pt x="5761038" y="2397290"/>
                </a:lnTo>
                <a:cubicBezTo>
                  <a:pt x="5761038" y="3168385"/>
                  <a:pt x="5135942" y="3793481"/>
                  <a:pt x="4364847" y="3793481"/>
                </a:cubicBezTo>
                <a:lnTo>
                  <a:pt x="0" y="379348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E41B9B85-3B88-68C1-327C-1A1F7E07D8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2082800"/>
            <a:ext cx="5761038" cy="3793481"/>
          </a:xfrm>
          <a:solidFill>
            <a:schemeClr val="tx2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4582A-0E14-4F07-923B-4560CF1D1235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3683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med rundad bil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B3BBBA41-25FB-4129-3164-111C6C99B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4963" y="287338"/>
            <a:ext cx="5940425" cy="55895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 dirty="0">
              <a:cs typeface="Arial" panose="020B0604020202020204" pitchFamily="34" charset="0"/>
            </a:endParaRP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22D9AE37-977F-0B8B-6A43-3333795E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6" y="837567"/>
            <a:ext cx="4884264" cy="1189354"/>
          </a:xfrm>
        </p:spPr>
        <p:txBody>
          <a:bodyPr anchor="b"/>
          <a:lstStyle>
            <a:lvl1pPr>
              <a:defRPr sz="3500" b="1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725" y="2198575"/>
            <a:ext cx="4884265" cy="113665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CD9FA8FC-79DA-2D7E-FB5E-5EC7A564A2C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9" y="287343"/>
            <a:ext cx="5581650" cy="5589582"/>
          </a:xfrm>
          <a:custGeom>
            <a:avLst/>
            <a:gdLst>
              <a:gd name="connsiteX0" fmla="*/ 0 w 5561013"/>
              <a:gd name="connsiteY0" fmla="*/ 0 h 5589582"/>
              <a:gd name="connsiteX1" fmla="*/ 5561013 w 5561013"/>
              <a:gd name="connsiteY1" fmla="*/ 0 h 5589582"/>
              <a:gd name="connsiteX2" fmla="*/ 5561013 w 5561013"/>
              <a:gd name="connsiteY2" fmla="*/ 5589582 h 5589582"/>
              <a:gd name="connsiteX3" fmla="*/ 1773200 w 5561013"/>
              <a:gd name="connsiteY3" fmla="*/ 5589582 h 5589582"/>
              <a:gd name="connsiteX4" fmla="*/ 1589835 w 5561013"/>
              <a:gd name="connsiteY4" fmla="*/ 5580323 h 5589582"/>
              <a:gd name="connsiteX5" fmla="*/ 15808 w 5561013"/>
              <a:gd name="connsiteY5" fmla="*/ 4157228 h 5589582"/>
              <a:gd name="connsiteX6" fmla="*/ 0 w 5561013"/>
              <a:gd name="connsiteY6" fmla="*/ 4053651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1013" h="5589582">
                <a:moveTo>
                  <a:pt x="0" y="0"/>
                </a:moveTo>
                <a:lnTo>
                  <a:pt x="5561013" y="0"/>
                </a:lnTo>
                <a:lnTo>
                  <a:pt x="5561013" y="5589582"/>
                </a:lnTo>
                <a:lnTo>
                  <a:pt x="1773200" y="5589582"/>
                </a:lnTo>
                <a:lnTo>
                  <a:pt x="1589835" y="5580323"/>
                </a:lnTo>
                <a:cubicBezTo>
                  <a:pt x="805868" y="5500707"/>
                  <a:pt x="171133" y="4916283"/>
                  <a:pt x="15808" y="4157228"/>
                </a:cubicBezTo>
                <a:lnTo>
                  <a:pt x="0" y="405365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A168B30-D002-5298-4199-D5CBF4CBA9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A7E7FE0-0129-3910-0991-AB374E8EC3F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16F6E162-2266-CA59-CF2A-5399251A47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3263301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med två bil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: ett hörn rundat 11">
            <a:extLst>
              <a:ext uri="{FF2B5EF4-FFF2-40B4-BE49-F238E27FC236}">
                <a16:creationId xmlns:a16="http://schemas.microsoft.com/office/drawing/2014/main" id="{556F060F-7E1A-A90F-A95B-888F6EAD7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34963" y="3890962"/>
            <a:ext cx="5940425" cy="1985963"/>
          </a:xfrm>
          <a:prstGeom prst="round1Rect">
            <a:avLst>
              <a:gd name="adj" fmla="val 3476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 dirty="0">
              <a:cs typeface="Arial" panose="020B0604020202020204" pitchFamily="34" charset="0"/>
            </a:endParaRP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22D9AE37-977F-0B8B-6A43-3333795E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6" y="4427537"/>
            <a:ext cx="4884264" cy="1069975"/>
          </a:xfrm>
        </p:spPr>
        <p:txBody>
          <a:bodyPr bIns="126000" anchor="ctr"/>
          <a:lstStyle>
            <a:lvl1pPr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3C598B7-71E6-269E-B040-06A8E4E697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2" y="287338"/>
            <a:ext cx="5940426" cy="3603623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7">
            <a:extLst>
              <a:ext uri="{FF2B5EF4-FFF2-40B4-BE49-F238E27FC236}">
                <a16:creationId xmlns:a16="http://schemas.microsoft.com/office/drawing/2014/main" id="{F69E68CA-0AED-D500-2374-B7F8B72DC7D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5388" y="287338"/>
            <a:ext cx="5581650" cy="5586412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DAB47F3F-38F5-F899-A630-101428C0127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001227E-E506-7AE7-7B09-1D9A0B51206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1D12B38-FCE5-A7A9-C750-3B23C9987E7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15476019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l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10453089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6092867-013C-A4B6-251F-7A9732E9F6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5512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85466-4788-495F-AA4A-8428664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76B228-402E-404C-A134-9A6A7E7B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9B32-74C9-41BB-A708-233F076A96E5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4C615-7E13-4A8A-90D6-32013DC8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11848193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10453089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6092867-013C-A4B6-251F-7A9732E9F6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5512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84E805D-9D0F-7F4C-7BB6-B43A876E82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0086BA4B-D2AC-FDDA-BB07-4EAB8095EA1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3F10F991-335C-9D9F-0CF9-D33870D9AC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1680729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 anchor="b"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4319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88" y="287338"/>
            <a:ext cx="5581650" cy="5589587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A4C8A3C-F1F1-00A8-F71D-C88F11992B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A63FC30-3E75-FE38-6852-BC2B0B28DE8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1AC07261-9359-E886-38A1-0627621C00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10021444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8" y="822325"/>
            <a:ext cx="5051424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557337"/>
            <a:ext cx="5051424" cy="4319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3" y="287338"/>
            <a:ext cx="5581650" cy="5589587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4F507FFB-F806-D117-5592-67E55E306FA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A54225E-42E1-D271-10EA-1E272F97CC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AE3493B-E4B5-6B71-1D7A-FCCB3D9DBC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2812974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rundad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6"/>
            <a:ext cx="5041301" cy="43195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EF7D0A93-758A-0DC9-4CED-1A21CC5CA2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8" y="287343"/>
            <a:ext cx="5581650" cy="5589582"/>
          </a:xfrm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855BC44E-30B1-FAAB-FC3E-BB66076269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C1676056-A786-DF8A-8EC7-D1F4C353794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28FBE099-E4DB-1B40-091F-4E79F4EAB1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647095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rundad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8" y="822325"/>
            <a:ext cx="5051424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557336"/>
            <a:ext cx="5051424" cy="43195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6B2A5ED2-1329-4CE8-6C9E-7237034D41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5" y="287343"/>
            <a:ext cx="5581649" cy="5589582"/>
          </a:xfrm>
          <a:custGeom>
            <a:avLst/>
            <a:gdLst>
              <a:gd name="connsiteX0" fmla="*/ 0 w 5581649"/>
              <a:gd name="connsiteY0" fmla="*/ 0 h 5589582"/>
              <a:gd name="connsiteX1" fmla="*/ 5581649 w 5581649"/>
              <a:gd name="connsiteY1" fmla="*/ 0 h 5589582"/>
              <a:gd name="connsiteX2" fmla="*/ 5581649 w 5581649"/>
              <a:gd name="connsiteY2" fmla="*/ 3795749 h 5589582"/>
              <a:gd name="connsiteX3" fmla="*/ 5572390 w 5581649"/>
              <a:gd name="connsiteY3" fmla="*/ 3979112 h 5589582"/>
              <a:gd name="connsiteX4" fmla="*/ 3971179 w 5581649"/>
              <a:gd name="connsiteY4" fmla="*/ 5580323 h 5589582"/>
              <a:gd name="connsiteX5" fmla="*/ 3787814 w 5581649"/>
              <a:gd name="connsiteY5" fmla="*/ 5589582 h 5589582"/>
              <a:gd name="connsiteX6" fmla="*/ 0 w 5581649"/>
              <a:gd name="connsiteY6" fmla="*/ 5589582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49" h="5589582">
                <a:moveTo>
                  <a:pt x="0" y="0"/>
                </a:moveTo>
                <a:lnTo>
                  <a:pt x="5581649" y="0"/>
                </a:lnTo>
                <a:lnTo>
                  <a:pt x="5581649" y="3795749"/>
                </a:lnTo>
                <a:lnTo>
                  <a:pt x="5572390" y="3979112"/>
                </a:lnTo>
                <a:cubicBezTo>
                  <a:pt x="5486649" y="4823385"/>
                  <a:pt x="4815452" y="5494582"/>
                  <a:pt x="3971179" y="5580323"/>
                </a:cubicBezTo>
                <a:lnTo>
                  <a:pt x="3787814" y="5589582"/>
                </a:lnTo>
                <a:lnTo>
                  <a:pt x="0" y="558958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B9D674A-9545-1307-CC01-4E3330F250B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A4AD748-AD94-2443-A4F1-3A729EF9BFE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7529D2D9-EC7A-17AC-C08E-ACA8D1D243B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33396480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två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6"/>
            <a:ext cx="5041301" cy="43195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F723E53C-1E66-824B-CD59-3FBF6D396F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5388" y="287343"/>
            <a:ext cx="5581650" cy="2884482"/>
          </a:xfrm>
          <a:custGeom>
            <a:avLst/>
            <a:gdLst>
              <a:gd name="connsiteX0" fmla="*/ 0 w 5581650"/>
              <a:gd name="connsiteY0" fmla="*/ 0 h 2884482"/>
              <a:gd name="connsiteX1" fmla="*/ 5581650 w 5581650"/>
              <a:gd name="connsiteY1" fmla="*/ 0 h 2884482"/>
              <a:gd name="connsiteX2" fmla="*/ 5581650 w 5581650"/>
              <a:gd name="connsiteY2" fmla="*/ 2884482 h 2884482"/>
              <a:gd name="connsiteX3" fmla="*/ 926966 w 5581650"/>
              <a:gd name="connsiteY3" fmla="*/ 2884482 h 2884482"/>
              <a:gd name="connsiteX4" fmla="*/ 832260 w 5581650"/>
              <a:gd name="connsiteY4" fmla="*/ 2879700 h 2884482"/>
              <a:gd name="connsiteX5" fmla="*/ 0 w 5581650"/>
              <a:gd name="connsiteY5" fmla="*/ 1957441 h 288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81650" h="2884482">
                <a:moveTo>
                  <a:pt x="0" y="0"/>
                </a:moveTo>
                <a:lnTo>
                  <a:pt x="5581650" y="0"/>
                </a:lnTo>
                <a:lnTo>
                  <a:pt x="5581650" y="2884482"/>
                </a:lnTo>
                <a:lnTo>
                  <a:pt x="926966" y="2884482"/>
                </a:lnTo>
                <a:lnTo>
                  <a:pt x="832260" y="2879700"/>
                </a:lnTo>
                <a:cubicBezTo>
                  <a:pt x="364792" y="2832226"/>
                  <a:pt x="0" y="2437435"/>
                  <a:pt x="0" y="1957441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 12">
            <a:extLst>
              <a:ext uri="{FF2B5EF4-FFF2-40B4-BE49-F238E27FC236}">
                <a16:creationId xmlns:a16="http://schemas.microsoft.com/office/drawing/2014/main" id="{D3103D65-C350-0C79-1E11-137317913C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7" y="3171828"/>
            <a:ext cx="5581650" cy="27050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608203B-D400-7EC9-D78D-7ACFF908F7A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F83BD44-5B79-C4D5-2F58-C0D86FAB06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5068CC3C-72A9-BF91-8482-9EC2EFF381D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33065546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, bild och två info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4319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6324309-C94A-2F55-C333-10A6A50A0D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5388" y="287343"/>
            <a:ext cx="5581650" cy="2884482"/>
          </a:xfrm>
          <a:custGeom>
            <a:avLst/>
            <a:gdLst>
              <a:gd name="connsiteX0" fmla="*/ 0 w 5581650"/>
              <a:gd name="connsiteY0" fmla="*/ 0 h 2884482"/>
              <a:gd name="connsiteX1" fmla="*/ 5581650 w 5581650"/>
              <a:gd name="connsiteY1" fmla="*/ 0 h 2884482"/>
              <a:gd name="connsiteX2" fmla="*/ 5581650 w 5581650"/>
              <a:gd name="connsiteY2" fmla="*/ 2884482 h 2884482"/>
              <a:gd name="connsiteX3" fmla="*/ 926966 w 5581650"/>
              <a:gd name="connsiteY3" fmla="*/ 2884482 h 2884482"/>
              <a:gd name="connsiteX4" fmla="*/ 832260 w 5581650"/>
              <a:gd name="connsiteY4" fmla="*/ 2879700 h 2884482"/>
              <a:gd name="connsiteX5" fmla="*/ 0 w 5581650"/>
              <a:gd name="connsiteY5" fmla="*/ 1957441 h 288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81650" h="2884482">
                <a:moveTo>
                  <a:pt x="0" y="0"/>
                </a:moveTo>
                <a:lnTo>
                  <a:pt x="5581650" y="0"/>
                </a:lnTo>
                <a:lnTo>
                  <a:pt x="5581650" y="2884482"/>
                </a:lnTo>
                <a:lnTo>
                  <a:pt x="926966" y="2884482"/>
                </a:lnTo>
                <a:lnTo>
                  <a:pt x="832260" y="2879700"/>
                </a:lnTo>
                <a:cubicBezTo>
                  <a:pt x="364792" y="2832226"/>
                  <a:pt x="0" y="2437435"/>
                  <a:pt x="0" y="1957441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7D7E4079-2160-E2E1-A989-D326BDD4DAC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C97E294-FEC6-A010-0457-82B34DCF3C9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793D3AEF-58BA-81C6-A65D-952492FD206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21B6AD5-7E9D-F512-5513-0B58C978DF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75388" y="3171827"/>
            <a:ext cx="2822575" cy="2705096"/>
          </a:xfrm>
          <a:solidFill>
            <a:schemeClr val="accent2"/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4">
            <a:extLst>
              <a:ext uri="{FF2B5EF4-FFF2-40B4-BE49-F238E27FC236}">
                <a16:creationId xmlns:a16="http://schemas.microsoft.com/office/drawing/2014/main" id="{E34E91FD-A10B-B612-8A1E-78602A572D7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9097964" y="3171829"/>
            <a:ext cx="2759078" cy="2705096"/>
          </a:xfrm>
          <a:solidFill>
            <a:schemeClr val="accent5"/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0526491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905F03FB-BEDD-A1A4-A42A-B2A0D9DEBDAE}"/>
              </a:ext>
            </a:extLst>
          </p:cNvPr>
          <p:cNvSpPr/>
          <p:nvPr userDrawn="1"/>
        </p:nvSpPr>
        <p:spPr>
          <a:xfrm flipV="1">
            <a:off x="334963" y="287338"/>
            <a:ext cx="11522075" cy="5589587"/>
          </a:xfrm>
          <a:prstGeom prst="round1Rect">
            <a:avLst>
              <a:gd name="adj" fmla="val 338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 dirty="0">
              <a:cs typeface="Arial" panose="020B0604020202020204" pitchFamily="34" charset="0"/>
            </a:endParaRP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1505123"/>
            <a:ext cx="9027001" cy="536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2283926"/>
            <a:ext cx="9054047" cy="129603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8F9C2A1-30C5-021B-18E2-35BB8E9B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8789A9A-1E19-5DAA-A578-4877E622B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80B41DD-4F9B-E694-DDC6-DEBC806B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36004715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905F03FB-BEDD-A1A4-A42A-B2A0D9DEBDAE}"/>
              </a:ext>
            </a:extLst>
          </p:cNvPr>
          <p:cNvSpPr/>
          <p:nvPr userDrawn="1"/>
        </p:nvSpPr>
        <p:spPr>
          <a:xfrm flipV="1">
            <a:off x="334963" y="287338"/>
            <a:ext cx="11522075" cy="5589587"/>
          </a:xfrm>
          <a:prstGeom prst="round1Rect">
            <a:avLst>
              <a:gd name="adj" fmla="val 3387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 dirty="0">
              <a:cs typeface="Arial" panose="020B0604020202020204" pitchFamily="34" charset="0"/>
            </a:endParaRP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1505123"/>
            <a:ext cx="9027001" cy="536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2283926"/>
            <a:ext cx="9054047" cy="129603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468DFD9-A368-C571-C55A-FE2322CD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70206D4-AF41-23E4-1A2B-FC5EA1E22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699EA24-38BC-BDDA-BCC7-D467B5486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3676422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ljus bil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0BE8CE18-9BFC-886B-6F40-EBC5816C29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6" name="Platshållare för bild 10">
            <a:extLst>
              <a:ext uri="{FF2B5EF4-FFF2-40B4-BE49-F238E27FC236}">
                <a16:creationId xmlns:a16="http://schemas.microsoft.com/office/drawing/2014/main" id="{DFB39D1C-5674-42D5-DE11-C8A53EF35E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81268A76-07D0-0814-3975-A09DE3825A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3B5163B5-8EE3-704E-CBB2-A428FF46084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7CC6799-348F-124C-67E2-A9B5E2BD9F1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  <p:sp>
        <p:nvSpPr>
          <p:cNvPr id="5" name="Platshållare för text 12">
            <a:extLst>
              <a:ext uri="{FF2B5EF4-FFF2-40B4-BE49-F238E27FC236}">
                <a16:creationId xmlns:a16="http://schemas.microsoft.com/office/drawing/2014/main" id="{080B2783-7B83-5AE7-A23C-40F8971C1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3514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mörk 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2A855A86-B1A3-7212-E83F-6DD72EE57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för tillgänglighet</a:t>
            </a:r>
          </a:p>
        </p:txBody>
      </p:sp>
      <p:sp>
        <p:nvSpPr>
          <p:cNvPr id="6" name="Platshållare för bild 10">
            <a:extLst>
              <a:ext uri="{FF2B5EF4-FFF2-40B4-BE49-F238E27FC236}">
                <a16:creationId xmlns:a16="http://schemas.microsoft.com/office/drawing/2014/main" id="{DFB39D1C-5674-42D5-DE11-C8A53EF35E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1B4C505-33E4-4681-8C5B-77BB1E17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F0C26C3-B13E-495A-A6E4-2EC4E724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F1F5-6EC8-4F72-BBEF-FD8DF8D35AF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F95847E-A091-4B48-90CC-8498D25E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  <p:sp>
        <p:nvSpPr>
          <p:cNvPr id="5" name="Platshållare för text 12">
            <a:extLst>
              <a:ext uri="{FF2B5EF4-FFF2-40B4-BE49-F238E27FC236}">
                <a16:creationId xmlns:a16="http://schemas.microsoft.com/office/drawing/2014/main" id="{080B2783-7B83-5AE7-A23C-40F8971C1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1802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B1C4E71-00E6-0415-53E9-BD6CCF15B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4B226070-6230-7F12-FEA9-B8DCD0F5E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964" y="287338"/>
            <a:ext cx="11522075" cy="5589588"/>
          </a:xfrm>
          <a:custGeom>
            <a:avLst/>
            <a:gdLst>
              <a:gd name="connsiteX0" fmla="*/ 0 w 11522075"/>
              <a:gd name="connsiteY0" fmla="*/ 0 h 5589588"/>
              <a:gd name="connsiteX1" fmla="*/ 11522075 w 11522075"/>
              <a:gd name="connsiteY1" fmla="*/ 0 h 5589588"/>
              <a:gd name="connsiteX2" fmla="*/ 11522075 w 11522075"/>
              <a:gd name="connsiteY2" fmla="*/ 3730882 h 5589588"/>
              <a:gd name="connsiteX3" fmla="*/ 9663369 w 11522075"/>
              <a:gd name="connsiteY3" fmla="*/ 5589588 h 5589588"/>
              <a:gd name="connsiteX4" fmla="*/ 0 w 11522075"/>
              <a:gd name="connsiteY4" fmla="*/ 5589588 h 558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2075" h="5589588">
                <a:moveTo>
                  <a:pt x="0" y="0"/>
                </a:moveTo>
                <a:lnTo>
                  <a:pt x="11522075" y="0"/>
                </a:lnTo>
                <a:lnTo>
                  <a:pt x="11522075" y="3730882"/>
                </a:lnTo>
                <a:cubicBezTo>
                  <a:pt x="11522075" y="4757417"/>
                  <a:pt x="10689904" y="5589588"/>
                  <a:pt x="9663369" y="5589588"/>
                </a:cubicBezTo>
                <a:lnTo>
                  <a:pt x="0" y="5589588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BA3034BA-08A7-891A-B592-1BBBEE233F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B3E4D94B-61C9-1CA3-BFA4-FC46C8D2F34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58D5849-3174-F78B-98CA-A97D36ABFD1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3380521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2109-5DE4-09B8-25E3-63C823A5E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2" y="287343"/>
            <a:ext cx="5761038" cy="5589587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CBF5B3BA-BFB9-5465-D348-22A1C1E4B6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287343"/>
            <a:ext cx="5761038" cy="5589582"/>
          </a:xfrm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F35EAC08-513C-B1E9-5508-2689E4322E5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CD836D0-0EDB-7D4C-E4A4-04BAFE8FD88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998116E7-004B-F17A-1BA4-50A6E7068C7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17380934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6F3B873B-FAA5-972C-3D8E-851CC156A4EB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095999" y="287343"/>
            <a:ext cx="5761039" cy="2884482"/>
          </a:xfrm>
          <a:custGeom>
            <a:avLst/>
            <a:gdLst>
              <a:gd name="connsiteX0" fmla="*/ 0 w 5761039"/>
              <a:gd name="connsiteY0" fmla="*/ 0 h 2884482"/>
              <a:gd name="connsiteX1" fmla="*/ 5761039 w 5761039"/>
              <a:gd name="connsiteY1" fmla="*/ 0 h 2884482"/>
              <a:gd name="connsiteX2" fmla="*/ 5761039 w 5761039"/>
              <a:gd name="connsiteY2" fmla="*/ 2884482 h 2884482"/>
              <a:gd name="connsiteX3" fmla="*/ 956758 w 5761039"/>
              <a:gd name="connsiteY3" fmla="*/ 2884482 h 2884482"/>
              <a:gd name="connsiteX4" fmla="*/ 859008 w 5761039"/>
              <a:gd name="connsiteY4" fmla="*/ 2879700 h 2884482"/>
              <a:gd name="connsiteX5" fmla="*/ 0 w 5761039"/>
              <a:gd name="connsiteY5" fmla="*/ 1957441 h 288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1039" h="2884482">
                <a:moveTo>
                  <a:pt x="0" y="0"/>
                </a:moveTo>
                <a:lnTo>
                  <a:pt x="5761039" y="0"/>
                </a:lnTo>
                <a:lnTo>
                  <a:pt x="5761039" y="2884482"/>
                </a:lnTo>
                <a:lnTo>
                  <a:pt x="956758" y="2884482"/>
                </a:lnTo>
                <a:lnTo>
                  <a:pt x="859008" y="2879700"/>
                </a:lnTo>
                <a:cubicBezTo>
                  <a:pt x="376516" y="2832226"/>
                  <a:pt x="0" y="2437435"/>
                  <a:pt x="0" y="1957441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30D147-5603-BDFB-7341-1FAA529E2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3" y="287338"/>
            <a:ext cx="5761038" cy="5589587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2825E9B6-124D-9DEC-6457-C877A15060C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32EDAA4-5005-783B-ECF8-2A375ED7A7D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93F2E3BB-279F-A871-1D37-C038AECDEA6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A6EBD577-ECE9-6448-90A5-18796D74AE7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095994" y="3171824"/>
            <a:ext cx="5761040" cy="2705103"/>
          </a:xfrm>
          <a:solidFill>
            <a:schemeClr val="accent5"/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45738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gress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6844699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905E2CC1-B9BD-98A4-9D12-F98AFC088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3125" y="1749425"/>
            <a:ext cx="6844699" cy="871537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2200"/>
            </a:lvl1pPr>
            <a:lvl2pPr marL="324000" indent="0">
              <a:buNone/>
              <a:defRPr/>
            </a:lvl2pPr>
            <a:lvl3pPr marL="576000" indent="0">
              <a:buNone/>
              <a:defRPr/>
            </a:lvl3pPr>
            <a:lvl4pPr marL="828000" indent="0">
              <a:buNone/>
              <a:defRPr/>
            </a:lvl4pPr>
            <a:lvl5pPr marL="104400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2965449"/>
            <a:ext cx="5041301" cy="29114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6092867-013C-A4B6-251F-7A9732E9F6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5512" y="2965449"/>
            <a:ext cx="5041301" cy="29114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85466-4788-495F-AA4A-8428664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76B228-402E-404C-A134-9A6A7E7B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4C19A-EFCB-488C-9ECE-6B524063E823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4C615-7E13-4A8A-90D6-32013DC8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3637804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10453089" cy="43195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85466-4788-495F-AA4A-8428664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76B228-402E-404C-A134-9A6A7E7B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57D4E-CBB6-43E4-9F11-8617AE529B5F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4C615-7E13-4A8A-90D6-32013DC8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12359400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F1E028D-3B14-4181-8E8B-87D9D42D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906970-3E04-4D0D-B628-981C4A91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9869-395A-4DD5-94D0-CC028983096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6059243-015F-4404-ADE1-14E49E031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10537818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16D574D-BB20-1D04-E700-4E2B3D4EB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1B4C505-33E4-4681-8C5B-77BB1E17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F0C26C3-B13E-495A-A6E4-2EC4E724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15EA-08B1-4536-8130-450482DE3FA8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F95847E-A091-4B48-90CC-8498D25E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Eventuell sidfot</a:t>
            </a:r>
          </a:p>
        </p:txBody>
      </p:sp>
    </p:spTree>
    <p:extLst>
      <p:ext uri="{BB962C8B-B14F-4D97-AF65-F5344CB8AC3E}">
        <p14:creationId xmlns:p14="http://schemas.microsoft.com/office/powerpoint/2010/main" val="21004382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676400" y="2344087"/>
            <a:ext cx="88392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sida tillhör ej mallen. 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162768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image" Target="../media/image1.sv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B737FE5-26ED-4014-063C-7E181E7EE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CB1D042-2F93-24A5-72D7-494CDCD42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B4BEAD8-DEDF-B19E-FC42-7F933721B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3C6DC4-58C0-45AD-9368-6450150777F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91EA142-F4E9-1A7C-F2DF-F57EDB9212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522C97F-C704-4BD2-64DC-9830DF3853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A7C11A-E57E-4CEE-AA3F-A788D8BF28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947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10453089" cy="5365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724" y="1557338"/>
            <a:ext cx="10453089" cy="39401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6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9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4963" y="6369051"/>
            <a:ext cx="435770" cy="200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3724" y="6369051"/>
            <a:ext cx="767116" cy="200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DB35BBB-3C7F-4055-AA3E-1D89D8047F90}" type="datetime1">
              <a:rPr lang="sv-SE" smtClean="0"/>
              <a:t>2026-09-16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3831" y="6369051"/>
            <a:ext cx="4181317" cy="200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Eventuell sidfot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A845607F-8BE6-AD8F-6770-A897F1E848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227469" y="6045770"/>
            <a:ext cx="1770912" cy="64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7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26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24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1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64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16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23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4">
          <p15:clr>
            <a:srgbClr val="FF0000"/>
          </p15:clr>
        </p15:guide>
        <p15:guide id="6" pos="3726">
          <p15:clr>
            <a:srgbClr val="FF0000"/>
          </p15:clr>
        </p15:guide>
        <p15:guide id="7" pos="3953">
          <p15:clr>
            <a:srgbClr val="FF0000"/>
          </p15:clr>
        </p15:guide>
        <p15:guide id="12" pos="7135">
          <p15:clr>
            <a:srgbClr val="FF0000"/>
          </p15:clr>
        </p15:guide>
        <p15:guide id="13" orient="horz" pos="181">
          <p15:clr>
            <a:srgbClr val="FF0000"/>
          </p15:clr>
        </p15:guide>
        <p15:guide id="15" orient="horz" pos="518">
          <p15:clr>
            <a:srgbClr val="FF0000"/>
          </p15:clr>
        </p15:guide>
        <p15:guide id="17" orient="horz" pos="856">
          <p15:clr>
            <a:srgbClr val="FF0000"/>
          </p15:clr>
        </p15:guide>
        <p15:guide id="32" orient="horz" pos="3463">
          <p15:clr>
            <a:srgbClr val="FF0000"/>
          </p15:clr>
        </p15:guide>
        <p15:guide id="35" orient="horz" pos="3891">
          <p15:clr>
            <a:srgbClr val="FF0000"/>
          </p15:clr>
        </p15:guide>
        <p15:guide id="36" orient="horz" pos="4138">
          <p15:clr>
            <a:srgbClr val="FF0000"/>
          </p15:clr>
        </p15:guide>
        <p15:guide id="37" orient="horz" pos="981">
          <p15:clr>
            <a:srgbClr val="FF0000"/>
          </p15:clr>
        </p15:guide>
        <p15:guide id="38" pos="211">
          <p15:clr>
            <a:srgbClr val="FF0000"/>
          </p15:clr>
        </p15:guide>
        <p15:guide id="39" pos="7469">
          <p15:clr>
            <a:srgbClr val="FF0000"/>
          </p15:clr>
        </p15:guide>
        <p15:guide id="40" orient="horz" pos="3702">
          <p15:clr>
            <a:srgbClr val="F26B43"/>
          </p15:clr>
        </p15:guide>
        <p15:guide id="41" pos="3840">
          <p15:clr>
            <a:srgbClr val="FF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AA08DB-CD04-9856-96CE-B1D58576A5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Jourmottagningen </a:t>
            </a:r>
            <a:br>
              <a:rPr lang="sv-SE" dirty="0"/>
            </a:br>
            <a:r>
              <a:rPr lang="sv-SE" dirty="0"/>
              <a:t>Psykiatri Sydväst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5E424EC-2BC5-EAE3-B969-B349B1F66D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Öppet alla dagar i veckan mellan 08 - 22</a:t>
            </a:r>
          </a:p>
        </p:txBody>
      </p:sp>
    </p:spTree>
    <p:extLst>
      <p:ext uri="{BB962C8B-B14F-4D97-AF65-F5344CB8AC3E}">
        <p14:creationId xmlns:p14="http://schemas.microsoft.com/office/powerpoint/2010/main" val="2290239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514E37-51F1-D6F2-1810-4FA5697D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Nuvarande jourmottagning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4C1DE8-7B13-2031-493D-FF25B836E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Subakuta bokningar via primärvården, egenanmälningar eller PSV ÖV</a:t>
            </a:r>
          </a:p>
          <a:p>
            <a:r>
              <a:rPr lang="sv-SE" dirty="0"/>
              <a:t>Akuta icke bokade besök (ska inte hänvisas till Psykakuten)</a:t>
            </a:r>
          </a:p>
          <a:p>
            <a:r>
              <a:rPr lang="sv-SE" dirty="0"/>
              <a:t>Konsultation för </a:t>
            </a:r>
            <a:r>
              <a:rPr lang="sv-SE" dirty="0" err="1"/>
              <a:t>ff</a:t>
            </a:r>
            <a:r>
              <a:rPr lang="sv-SE" dirty="0"/>
              <a:t> primärvården genom bakjour</a:t>
            </a:r>
          </a:p>
          <a:p>
            <a:r>
              <a:rPr lang="sv-SE" dirty="0"/>
              <a:t>Uppföljning upp till 12 veckor, 1 </a:t>
            </a:r>
            <a:r>
              <a:rPr lang="sv-SE" dirty="0" err="1"/>
              <a:t>gg</a:t>
            </a:r>
            <a:r>
              <a:rPr lang="sv-SE" dirty="0"/>
              <a:t>/v eller glesare</a:t>
            </a:r>
          </a:p>
          <a:p>
            <a:r>
              <a:rPr lang="sv-SE" b="1" dirty="0"/>
              <a:t>Nytt</a:t>
            </a:r>
            <a:r>
              <a:rPr lang="sv-SE" dirty="0"/>
              <a:t>- Farmakologisk behandling – ex. </a:t>
            </a:r>
            <a:r>
              <a:rPr lang="sv-SE" dirty="0" err="1"/>
              <a:t>depåinj</a:t>
            </a:r>
            <a:r>
              <a:rPr lang="sv-SE" dirty="0"/>
              <a:t>, Antabus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45A0A81-6DBB-75CB-C3C4-F5A8B1EBB97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sv-SE" dirty="0"/>
              <a:t>Stödjande samtal med terapeutisk inriktning genom omvårdnadspersonal</a:t>
            </a:r>
          </a:p>
          <a:p>
            <a:r>
              <a:rPr lang="sv-SE" b="1" dirty="0"/>
              <a:t>Nytt</a:t>
            </a:r>
            <a:r>
              <a:rPr lang="sv-SE" dirty="0"/>
              <a:t> – Chatt och videomöten. Hembesök med ÖV eller enbart JM, fysiska besök på JM</a:t>
            </a:r>
          </a:p>
          <a:p>
            <a:r>
              <a:rPr lang="sv-SE" b="1" dirty="0"/>
              <a:t>Nytt </a:t>
            </a:r>
            <a:r>
              <a:rPr lang="sv-SE" dirty="0"/>
              <a:t>– möjlighet att hålla patient - och närstående utbildningar kvällar, helger. Sömn, kost, motion, tobak, alkohol, krisplan, läkemedel</a:t>
            </a:r>
          </a:p>
          <a:p>
            <a:r>
              <a:rPr lang="sv-SE" b="1" dirty="0"/>
              <a:t>Nytt </a:t>
            </a:r>
            <a:r>
              <a:rPr lang="sv-SE" dirty="0"/>
              <a:t>– externa vak. Ansvariga för första vaket på </a:t>
            </a:r>
            <a:r>
              <a:rPr lang="sv-SE" dirty="0" err="1"/>
              <a:t>somatiken</a:t>
            </a:r>
            <a:endParaRPr lang="sv-SE" b="1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B507455-A3E6-8AD6-69D1-621C80DA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06AF933F-A4D3-69F8-8FF2-E5569EBD7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369B32-74C9-41BB-A708-233F076A96E5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2026-09-16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0310224-F0AE-5DF2-235D-82E573BF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Eventuell sidfot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563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egion Stockholm">
  <a:themeElements>
    <a:clrScheme name="Region Stockholm - Rosa">
      <a:dk1>
        <a:sysClr val="windowText" lastClr="000000"/>
      </a:dk1>
      <a:lt1>
        <a:sysClr val="window" lastClr="FFFFFF"/>
      </a:lt1>
      <a:dk2>
        <a:srgbClr val="404040"/>
      </a:dk2>
      <a:lt2>
        <a:srgbClr val="F8F7F6"/>
      </a:lt2>
      <a:accent1>
        <a:srgbClr val="7B0627"/>
      </a:accent1>
      <a:accent2>
        <a:srgbClr val="B21544"/>
      </a:accent2>
      <a:accent3>
        <a:srgbClr val="E94693"/>
      </a:accent3>
      <a:accent4>
        <a:srgbClr val="646E72"/>
      </a:accent4>
      <a:accent5>
        <a:srgbClr val="FFA0CC"/>
      </a:accent5>
      <a:accent6>
        <a:srgbClr val="FAEFF4"/>
      </a:accent6>
      <a:hlink>
        <a:srgbClr val="E94693"/>
      </a:hlink>
      <a:folHlink>
        <a:srgbClr val="B21544"/>
      </a:folHlink>
    </a:clrScheme>
    <a:fontScheme name="Region Stockholm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bIns="108000" rtlCol="0" anchor="ctr"/>
      <a:lstStyle>
        <a:defPPr algn="ctr">
          <a:defRPr sz="1500" dirty="0" err="1"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500" dirty="0" err="1"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0" id="{012D2A7B-7703-494F-8415-80B6143A80D3}" vid="{95DD1D6F-E361-034C-8AA2-E588B2ED55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128</Words>
  <Application>Microsoft Office PowerPoint</Application>
  <PresentationFormat>Bredbild</PresentationFormat>
  <Paragraphs>15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Office-tema</vt:lpstr>
      <vt:lpstr>Region Stockholm</vt:lpstr>
      <vt:lpstr>Jourmottagningen  Psykiatri Sydväst</vt:lpstr>
      <vt:lpstr>Nuvarande jourmottagning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 Hertzberg</dc:creator>
  <cp:lastModifiedBy>Asplund, Elin</cp:lastModifiedBy>
  <cp:revision>1</cp:revision>
  <dcterms:created xsi:type="dcterms:W3CDTF">2026-09-16T10:03:40Z</dcterms:created>
  <dcterms:modified xsi:type="dcterms:W3CDTF">2026-09-16T15:29:05Z</dcterms:modified>
</cp:coreProperties>
</file>