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858" r:id="rId2"/>
    <p:sldId id="857" r:id="rId3"/>
    <p:sldId id="900" r:id="rId4"/>
    <p:sldId id="899" r:id="rId5"/>
    <p:sldId id="898" r:id="rId6"/>
    <p:sldId id="903" r:id="rId7"/>
    <p:sldId id="907" r:id="rId8"/>
    <p:sldId id="905" r:id="rId9"/>
    <p:sldId id="266" r:id="rId10"/>
    <p:sldId id="912" r:id="rId11"/>
    <p:sldId id="263" r:id="rId12"/>
    <p:sldId id="909" r:id="rId13"/>
    <p:sldId id="902" r:id="rId14"/>
    <p:sldId id="908" r:id="rId15"/>
    <p:sldId id="257" r:id="rId16"/>
    <p:sldId id="901" r:id="rId17"/>
    <p:sldId id="913"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7CC8F115-8EFB-410D-9E6C-6C81D6315EA8}">
          <p14:sldIdLst>
            <p14:sldId id="858"/>
            <p14:sldId id="857"/>
            <p14:sldId id="900"/>
            <p14:sldId id="899"/>
            <p14:sldId id="898"/>
            <p14:sldId id="903"/>
            <p14:sldId id="907"/>
            <p14:sldId id="905"/>
            <p14:sldId id="266"/>
            <p14:sldId id="912"/>
            <p14:sldId id="263"/>
            <p14:sldId id="909"/>
            <p14:sldId id="902"/>
            <p14:sldId id="908"/>
            <p14:sldId id="257"/>
            <p14:sldId id="901"/>
            <p14:sldId id="913"/>
          </p14:sldIdLst>
        </p14:section>
        <p14:section name="Namnlöst avsnitt" id="{5998E8D6-114A-40A7-A7B7-DC89AEE46F1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153" autoAdjust="0"/>
  </p:normalViewPr>
  <p:slideViewPr>
    <p:cSldViewPr snapToGrid="0">
      <p:cViewPr varScale="1">
        <p:scale>
          <a:sx n="47" d="100"/>
          <a:sy n="47" d="100"/>
        </p:scale>
        <p:origin x="141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B8AAAC-A6CF-4B95-869E-3BFB44F31A7D}" type="datetimeFigureOut">
              <a:rPr lang="sv-SE" smtClean="0"/>
              <a:t>2024-08-27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069CDE-C154-49D1-A8BB-130FE51D47C8}" type="slidenum">
              <a:rPr lang="sv-SE" smtClean="0"/>
              <a:t>‹#›</a:t>
            </a:fld>
            <a:endParaRPr lang="sv-SE"/>
          </a:p>
        </p:txBody>
      </p:sp>
    </p:spTree>
    <p:extLst>
      <p:ext uri="{BB962C8B-B14F-4D97-AF65-F5344CB8AC3E}">
        <p14:creationId xmlns:p14="http://schemas.microsoft.com/office/powerpoint/2010/main" val="91768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Genom förbundet kan medlemmarna utgå från lokala förutsättningar och erbjuda insatser inom medlemmarnas (Arbetsförmedlingens, Försäkringskassans, Region Stockholms och kommunernas)  samlade ansvarsområde. </a:t>
            </a:r>
          </a:p>
          <a:p>
            <a:r>
              <a:rPr lang="sv-SE" sz="1200" kern="1200" dirty="0">
                <a:solidFill>
                  <a:schemeClr val="tx1"/>
                </a:solidFill>
                <a:effectLst/>
                <a:latin typeface="+mn-lt"/>
                <a:ea typeface="+mn-ea"/>
                <a:cs typeface="+mn-cs"/>
              </a:rPr>
              <a:t>Genom att ingå i </a:t>
            </a:r>
            <a:r>
              <a:rPr lang="sv-SE" sz="1200" kern="1200" dirty="0" err="1">
                <a:solidFill>
                  <a:schemeClr val="tx1"/>
                </a:solidFill>
                <a:effectLst/>
                <a:latin typeface="+mn-lt"/>
                <a:ea typeface="+mn-ea"/>
                <a:cs typeface="+mn-cs"/>
              </a:rPr>
              <a:t>samordningsförbund</a:t>
            </a:r>
            <a:r>
              <a:rPr lang="sv-SE" sz="1200" kern="1200" dirty="0">
                <a:solidFill>
                  <a:schemeClr val="tx1"/>
                </a:solidFill>
                <a:effectLst/>
                <a:latin typeface="+mn-lt"/>
                <a:ea typeface="+mn-ea"/>
                <a:cs typeface="+mn-cs"/>
              </a:rPr>
              <a:t> har medlemmarna åtagit sig ett gemensamt ansvar för att erbjuda samordnade insatser för de personer som riskerar att hamna i utanförskap.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Genom samordningsförbundens konstruktion utgår medlemmarnas representanter från ett medborgarperspektiv i stället för ur ett organisatoriskt perspektiv vilket ger ett utrymme för att arbeta aktivt för att nå de målgrupper i störst behov av samordnade insatser. Här finns det stora möjligheter att göra skillnad. Forskning visar att de grupper som av olika anledningar har svårt att få en anställning på egen hand, har goda möjligheter att få ett arbete med rätt insatser och stöd till en kostnad som inte överstiger den för ordinarie verksamheter som når grupper som står närmare arbetsmarknaden. </a:t>
            </a:r>
          </a:p>
          <a:p>
            <a:endParaRPr lang="sv-SE" sz="1100" dirty="0"/>
          </a:p>
          <a:p>
            <a:r>
              <a:rPr lang="sv-SE" altLang="sv-SE" sz="1100" dirty="0"/>
              <a:t>Samordningsförbund leds av en styrelse bestående av politiker och tjänstepersoner. Det är varje medlem som bestämmer</a:t>
            </a:r>
            <a:r>
              <a:rPr lang="sv-SE" altLang="sv-SE" sz="1100" baseline="0" dirty="0"/>
              <a:t> vem som ska sitta i styrelsen</a:t>
            </a:r>
            <a:endParaRPr lang="sv-SE" altLang="sv-SE" sz="1100" dirty="0"/>
          </a:p>
          <a:p>
            <a:r>
              <a:rPr lang="sv-SE" altLang="sv-SE" sz="1100" dirty="0"/>
              <a:t>Styrelsen beslutar om mål och riktlinjer för den finansiella samordningen.</a:t>
            </a:r>
            <a:r>
              <a:rPr lang="sv-SE" altLang="sv-SE" sz="1100" baseline="0" dirty="0"/>
              <a:t> Det sker på en ganska övergripande nivå.</a:t>
            </a:r>
            <a:endParaRPr lang="sv-SE" altLang="sv-SE" sz="1100" dirty="0"/>
          </a:p>
          <a:p>
            <a:r>
              <a:rPr lang="sv-SE" altLang="sv-SE" sz="1100" dirty="0"/>
              <a:t>	- Hur medlen skall användas </a:t>
            </a:r>
          </a:p>
          <a:p>
            <a:r>
              <a:rPr lang="sv-SE" altLang="sv-SE" sz="1100" dirty="0"/>
              <a:t>	- Områden som bör prioriteras,</a:t>
            </a:r>
            <a:r>
              <a:rPr lang="sv-SE" altLang="sv-SE" sz="1100" baseline="0" dirty="0"/>
              <a:t> vad som är viktigast att satsa på just nu.</a:t>
            </a:r>
          </a:p>
          <a:p>
            <a:endParaRPr lang="sv-SE" altLang="sv-SE" sz="1100" dirty="0"/>
          </a:p>
          <a:p>
            <a:r>
              <a:rPr lang="sv-SE" altLang="sv-SE" sz="1100" dirty="0"/>
              <a:t>Elin och Johanna jobbar med ett par till medarbetare i kansliet. Vi hjälper styrelsen att planera, tar fram underlag så att de kan fatta beslut. Berättar</a:t>
            </a:r>
            <a:r>
              <a:rPr lang="sv-SE" altLang="sv-SE" sz="1100" baseline="0" dirty="0"/>
              <a:t> hur det går och jobbar mycket med att hjälpa myndigheterna att samarbeta bättre med varandra.</a:t>
            </a:r>
          </a:p>
          <a:p>
            <a:endParaRPr lang="sv-SE" altLang="sv-SE" sz="1100" baseline="0" dirty="0"/>
          </a:p>
          <a:p>
            <a:r>
              <a:rPr lang="sv-SE" altLang="sv-SE" sz="1100" baseline="0" dirty="0"/>
              <a:t>De mesta pengarna av de nästan 15 miljoner kronor (Som jämförelse kan vi nämna att socialtjänsten i Huddinge kostar ca 500 miljoner kr per år) som förbundet har går till att betala löner till personal i olika insatser som Lyra.</a:t>
            </a:r>
          </a:p>
          <a:p>
            <a:r>
              <a:rPr lang="sv-SE" altLang="sv-SE" sz="1100" baseline="0" dirty="0"/>
              <a:t>I dessa verksamheter jobbar personal som är anställda hos antingen kommunen, Arbetsförmedlingen, Försäkringskassan eller Hälso- och sjukvården. </a:t>
            </a:r>
          </a:p>
          <a:p>
            <a:r>
              <a:rPr lang="sv-SE" altLang="sv-SE" sz="1100" baseline="0" dirty="0"/>
              <a:t>Chefer från myndigheterna träffas regelbundet för att bestämma om gemensamma frågor och försöka lösa problem som kan uppstå.</a:t>
            </a:r>
            <a:endParaRPr lang="sv-SE" altLang="sv-SE" sz="1100" dirty="0"/>
          </a:p>
          <a:p>
            <a:endParaRPr lang="sv-SE" altLang="sv-SE" sz="1100" dirty="0"/>
          </a:p>
          <a:p>
            <a:endParaRPr lang="sv-SE" sz="1100" dirty="0"/>
          </a:p>
        </p:txBody>
      </p:sp>
      <p:sp>
        <p:nvSpPr>
          <p:cNvPr id="4" name="Platshållare för bildnummer 3"/>
          <p:cNvSpPr>
            <a:spLocks noGrp="1"/>
          </p:cNvSpPr>
          <p:nvPr>
            <p:ph type="sldNum" sz="quarter" idx="10"/>
          </p:nvPr>
        </p:nvSpPr>
        <p:spPr/>
        <p:txBody>
          <a:bodyPr/>
          <a:lstStyle/>
          <a:p>
            <a:fld id="{5F5DF737-4E1B-4C96-AF3D-5C54EE8F6532}" type="slidenum">
              <a:rPr lang="sv-SE" smtClean="0"/>
              <a:t>2</a:t>
            </a:fld>
            <a:endParaRPr lang="sv-SE"/>
          </a:p>
        </p:txBody>
      </p:sp>
    </p:spTree>
    <p:extLst>
      <p:ext uri="{BB962C8B-B14F-4D97-AF65-F5344CB8AC3E}">
        <p14:creationId xmlns:p14="http://schemas.microsoft.com/office/powerpoint/2010/main" val="1353889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dirty="0"/>
              <a:t>Att ungdomar snabbare och i högre omfattning får ett sammanhållet och individanpassat stöd. </a:t>
            </a:r>
          </a:p>
          <a:p>
            <a:pPr fontAlgn="base"/>
            <a:r>
              <a:rPr lang="sv-SE" dirty="0"/>
              <a:t>Utveckla de informationsinsatser som finns idag för att underlätta för ungdomar att få kännedom om vilket stöd som finns att få. </a:t>
            </a:r>
          </a:p>
          <a:p>
            <a:pPr fontAlgn="base"/>
            <a:r>
              <a:rPr lang="sv-SE" dirty="0"/>
              <a:t>- att samtlig berörd personal har kunskap om bredden av befintliga insatser och kan lotsa ungdomar vidare till dessa. </a:t>
            </a:r>
          </a:p>
          <a:p>
            <a:pPr fontAlgn="base"/>
            <a:r>
              <a:rPr lang="sv-SE" dirty="0"/>
              <a:t>-  utveckla och hitta nya former för att nå de ungdomar som inte nås idag. </a:t>
            </a:r>
          </a:p>
          <a:p>
            <a:pPr fontAlgn="base"/>
            <a:endParaRPr lang="sv-SE" dirty="0"/>
          </a:p>
          <a:p>
            <a:pPr marL="0" marR="0" lvl="0" indent="0" algn="l" defTabSz="457200" rtl="0" eaLnBrk="1" fontAlgn="base" latinLnBrk="0" hangingPunct="1">
              <a:lnSpc>
                <a:spcPct val="100000"/>
              </a:lnSpc>
              <a:spcBef>
                <a:spcPts val="0"/>
              </a:spcBef>
              <a:spcAft>
                <a:spcPts val="0"/>
              </a:spcAft>
              <a:buClrTx/>
              <a:buSzTx/>
              <a:buFontTx/>
              <a:buNone/>
              <a:tabLst/>
              <a:defRPr/>
            </a:pPr>
            <a:r>
              <a:rPr lang="sv-SE" sz="1200" dirty="0"/>
              <a:t>utveckla och hitta nya former för att söka</a:t>
            </a:r>
            <a:br>
              <a:rPr lang="sv-SE" sz="1200" dirty="0"/>
            </a:br>
            <a:r>
              <a:rPr lang="sv-SE" sz="1200" dirty="0"/>
              <a:t> upp de ungdomar som inte nås idag</a:t>
            </a:r>
            <a:br>
              <a:rPr lang="sv-SE" sz="1200" dirty="0"/>
            </a:br>
            <a:r>
              <a:rPr lang="sv-SE" sz="1200" dirty="0"/>
              <a:t> (ex de överrepresenterade grupperna inom UVAS)</a:t>
            </a:r>
          </a:p>
          <a:p>
            <a:pPr fontAlgn="base"/>
            <a:endParaRPr lang="sv-SE" dirty="0"/>
          </a:p>
        </p:txBody>
      </p:sp>
      <p:sp>
        <p:nvSpPr>
          <p:cNvPr id="4" name="Platshållare för bildnummer 3"/>
          <p:cNvSpPr>
            <a:spLocks noGrp="1"/>
          </p:cNvSpPr>
          <p:nvPr>
            <p:ph type="sldNum" sz="quarter" idx="10"/>
          </p:nvPr>
        </p:nvSpPr>
        <p:spPr/>
        <p:txBody>
          <a:bodyPr/>
          <a:lstStyle/>
          <a:p>
            <a:fld id="{0E7056AA-611E-1D41-B6D9-5F600A7D5792}" type="slidenum">
              <a:rPr lang="sv-SE" smtClean="0"/>
              <a:pPr/>
              <a:t>11</a:t>
            </a:fld>
            <a:endParaRPr lang="sv-SE"/>
          </a:p>
        </p:txBody>
      </p:sp>
    </p:spTree>
    <p:extLst>
      <p:ext uri="{BB962C8B-B14F-4D97-AF65-F5344CB8AC3E}">
        <p14:creationId xmlns:p14="http://schemas.microsoft.com/office/powerpoint/2010/main" val="3034194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a:p>
        </p:txBody>
      </p:sp>
      <p:sp>
        <p:nvSpPr>
          <p:cNvPr id="4" name="Platshållare för bildnummer 3"/>
          <p:cNvSpPr>
            <a:spLocks noGrp="1"/>
          </p:cNvSpPr>
          <p:nvPr>
            <p:ph type="sldNum" sz="quarter" idx="10"/>
          </p:nvPr>
        </p:nvSpPr>
        <p:spPr/>
        <p:txBody>
          <a:bodyPr/>
          <a:lstStyle/>
          <a:p>
            <a:pPr marL="0" marR="0" lvl="0" indent="0" algn="r" defTabSz="693892" rtl="0" eaLnBrk="1" fontAlgn="auto" latinLnBrk="0" hangingPunct="1">
              <a:lnSpc>
                <a:spcPct val="100000"/>
              </a:lnSpc>
              <a:spcBef>
                <a:spcPts val="0"/>
              </a:spcBef>
              <a:spcAft>
                <a:spcPts val="0"/>
              </a:spcAft>
              <a:buClrTx/>
              <a:buSzTx/>
              <a:buFontTx/>
              <a:buNone/>
              <a:tabLst/>
              <a:defRPr/>
            </a:pPr>
            <a:fld id="{1FD2C747-DF48-4884-9701-58A9A6EDD37E}" type="slidenum">
              <a:rPr kumimoji="0" lang="sv-SE" sz="1800" b="0" i="0" u="none" strike="noStrike" kern="1200" cap="none" spc="0" normalizeH="0" baseline="0" noProof="0">
                <a:ln>
                  <a:noFill/>
                </a:ln>
                <a:solidFill>
                  <a:prstClr val="black"/>
                </a:solidFill>
                <a:effectLst/>
                <a:uLnTx/>
                <a:uFillTx/>
                <a:latin typeface="Calibri"/>
                <a:ea typeface="+mn-ea"/>
                <a:cs typeface="+mn-cs"/>
              </a:rPr>
              <a:pPr marL="0" marR="0" lvl="0" indent="0" algn="r" defTabSz="693892" rtl="0" eaLnBrk="1" fontAlgn="auto" latinLnBrk="0" hangingPunct="1">
                <a:lnSpc>
                  <a:spcPct val="100000"/>
                </a:lnSpc>
                <a:spcBef>
                  <a:spcPts val="0"/>
                </a:spcBef>
                <a:spcAft>
                  <a:spcPts val="0"/>
                </a:spcAft>
                <a:buClrTx/>
                <a:buSzTx/>
                <a:buFontTx/>
                <a:buNone/>
                <a:tabLst/>
                <a:defRPr/>
              </a:pPr>
              <a:t>12</a:t>
            </a:fld>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9815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a:p>
        </p:txBody>
      </p:sp>
      <p:sp>
        <p:nvSpPr>
          <p:cNvPr id="4" name="Platshållare för bildnummer 3"/>
          <p:cNvSpPr>
            <a:spLocks noGrp="1"/>
          </p:cNvSpPr>
          <p:nvPr>
            <p:ph type="sldNum" sz="quarter" idx="10"/>
          </p:nvPr>
        </p:nvSpPr>
        <p:spPr/>
        <p:txBody>
          <a:bodyPr/>
          <a:lstStyle/>
          <a:p>
            <a:pPr marL="0" marR="0" lvl="0" indent="0" algn="r" defTabSz="693892" rtl="0" eaLnBrk="1" fontAlgn="auto" latinLnBrk="0" hangingPunct="1">
              <a:lnSpc>
                <a:spcPct val="100000"/>
              </a:lnSpc>
              <a:spcBef>
                <a:spcPts val="0"/>
              </a:spcBef>
              <a:spcAft>
                <a:spcPts val="0"/>
              </a:spcAft>
              <a:buClrTx/>
              <a:buSzTx/>
              <a:buFontTx/>
              <a:buNone/>
              <a:tabLst/>
              <a:defRPr/>
            </a:pPr>
            <a:fld id="{1FD2C747-DF48-4884-9701-58A9A6EDD37E}" type="slidenum">
              <a:rPr kumimoji="0" lang="sv-SE" sz="1800" b="0" i="0" u="none" strike="noStrike" kern="1200" cap="none" spc="0" normalizeH="0" baseline="0" noProof="0">
                <a:ln>
                  <a:noFill/>
                </a:ln>
                <a:solidFill>
                  <a:prstClr val="black"/>
                </a:solidFill>
                <a:effectLst/>
                <a:uLnTx/>
                <a:uFillTx/>
                <a:latin typeface="Calibri"/>
                <a:ea typeface="+mn-ea"/>
                <a:cs typeface="+mn-cs"/>
              </a:rPr>
              <a:pPr marL="0" marR="0" lvl="0" indent="0" algn="r" defTabSz="693892" rtl="0" eaLnBrk="1" fontAlgn="auto" latinLnBrk="0" hangingPunct="1">
                <a:lnSpc>
                  <a:spcPct val="100000"/>
                </a:lnSpc>
                <a:spcBef>
                  <a:spcPts val="0"/>
                </a:spcBef>
                <a:spcAft>
                  <a:spcPts val="0"/>
                </a:spcAft>
                <a:buClrTx/>
                <a:buSzTx/>
                <a:buFontTx/>
                <a:buNone/>
                <a:tabLst/>
                <a:defRPr/>
              </a:pPr>
              <a:t>13</a:t>
            </a:fld>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0427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p>
        </p:txBody>
      </p:sp>
      <p:sp>
        <p:nvSpPr>
          <p:cNvPr id="4" name="Platshållare för bildnummer 3"/>
          <p:cNvSpPr>
            <a:spLocks noGrp="1"/>
          </p:cNvSpPr>
          <p:nvPr>
            <p:ph type="sldNum" sz="quarter" idx="10"/>
          </p:nvPr>
        </p:nvSpPr>
        <p:spPr/>
        <p:txBody>
          <a:bodyPr/>
          <a:lstStyle/>
          <a:p>
            <a:pPr marL="0" marR="0" lvl="0" indent="0" algn="r" defTabSz="693892" rtl="0" eaLnBrk="1" fontAlgn="auto" latinLnBrk="0" hangingPunct="1">
              <a:lnSpc>
                <a:spcPct val="100000"/>
              </a:lnSpc>
              <a:spcBef>
                <a:spcPts val="0"/>
              </a:spcBef>
              <a:spcAft>
                <a:spcPts val="0"/>
              </a:spcAft>
              <a:buClrTx/>
              <a:buSzTx/>
              <a:buFontTx/>
              <a:buNone/>
              <a:tabLst/>
              <a:defRPr/>
            </a:pPr>
            <a:fld id="{1FD2C747-DF48-4884-9701-58A9A6EDD37E}" type="slidenum">
              <a:rPr kumimoji="0" lang="sv-SE" sz="1800" b="0" i="0" u="none" strike="noStrike" kern="1200" cap="none" spc="0" normalizeH="0" baseline="0" noProof="0">
                <a:ln>
                  <a:noFill/>
                </a:ln>
                <a:solidFill>
                  <a:prstClr val="black"/>
                </a:solidFill>
                <a:effectLst/>
                <a:uLnTx/>
                <a:uFillTx/>
                <a:latin typeface="Calibri"/>
                <a:ea typeface="+mn-ea"/>
                <a:cs typeface="+mn-cs"/>
              </a:rPr>
              <a:pPr marL="0" marR="0" lvl="0" indent="0" algn="r" defTabSz="693892" rtl="0" eaLnBrk="1" fontAlgn="auto" latinLnBrk="0" hangingPunct="1">
                <a:lnSpc>
                  <a:spcPct val="100000"/>
                </a:lnSpc>
                <a:spcBef>
                  <a:spcPts val="0"/>
                </a:spcBef>
                <a:spcAft>
                  <a:spcPts val="0"/>
                </a:spcAft>
                <a:buClrTx/>
                <a:buSzTx/>
                <a:buFontTx/>
                <a:buNone/>
                <a:tabLst/>
                <a:defRPr/>
              </a:pPr>
              <a:t>16</a:t>
            </a:fld>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4197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p>
        </p:txBody>
      </p:sp>
      <p:sp>
        <p:nvSpPr>
          <p:cNvPr id="4" name="Platshållare för bildnummer 3"/>
          <p:cNvSpPr>
            <a:spLocks noGrp="1"/>
          </p:cNvSpPr>
          <p:nvPr>
            <p:ph type="sldNum" sz="quarter" idx="10"/>
          </p:nvPr>
        </p:nvSpPr>
        <p:spPr/>
        <p:txBody>
          <a:bodyPr/>
          <a:lstStyle/>
          <a:p>
            <a:pPr marL="0" marR="0" lvl="0" indent="0" algn="r" defTabSz="693892" rtl="0" eaLnBrk="1" fontAlgn="auto" latinLnBrk="0" hangingPunct="1">
              <a:lnSpc>
                <a:spcPct val="100000"/>
              </a:lnSpc>
              <a:spcBef>
                <a:spcPts val="0"/>
              </a:spcBef>
              <a:spcAft>
                <a:spcPts val="0"/>
              </a:spcAft>
              <a:buClrTx/>
              <a:buSzTx/>
              <a:buFontTx/>
              <a:buNone/>
              <a:tabLst/>
              <a:defRPr/>
            </a:pPr>
            <a:fld id="{1FD2C747-DF48-4884-9701-58A9A6EDD37E}" type="slidenum">
              <a:rPr kumimoji="0" lang="sv-SE" sz="1800" b="0" i="0" u="none" strike="noStrike" kern="1200" cap="none" spc="0" normalizeH="0" baseline="0" noProof="0">
                <a:ln>
                  <a:noFill/>
                </a:ln>
                <a:solidFill>
                  <a:prstClr val="black"/>
                </a:solidFill>
                <a:effectLst/>
                <a:uLnTx/>
                <a:uFillTx/>
                <a:latin typeface="Calibri"/>
                <a:ea typeface="+mn-ea"/>
                <a:cs typeface="+mn-cs"/>
              </a:rPr>
              <a:pPr marL="0" marR="0" lvl="0" indent="0" algn="r" defTabSz="693892" rtl="0" eaLnBrk="1" fontAlgn="auto" latinLnBrk="0" hangingPunct="1">
                <a:lnSpc>
                  <a:spcPct val="100000"/>
                </a:lnSpc>
                <a:spcBef>
                  <a:spcPts val="0"/>
                </a:spcBef>
                <a:spcAft>
                  <a:spcPts val="0"/>
                </a:spcAft>
                <a:buClrTx/>
                <a:buSzTx/>
                <a:buFontTx/>
                <a:buNone/>
                <a:tabLst/>
                <a:defRPr/>
              </a:pPr>
              <a:t>17</a:t>
            </a:fld>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2510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dirty="0"/>
              <a:t>Vi utgår från individen, försöker samla stödet i </a:t>
            </a:r>
            <a:r>
              <a:rPr lang="sv-SE" dirty="0">
                <a:solidFill>
                  <a:schemeClr val="accent1"/>
                </a:solidFill>
              </a:rPr>
              <a:t>ett</a:t>
            </a:r>
            <a:r>
              <a:rPr lang="sv-SE" dirty="0"/>
              <a:t> helhetsperspektiv!</a:t>
            </a:r>
          </a:p>
          <a:p>
            <a:pPr marL="0" indent="0">
              <a:buFont typeface="Arial" panose="020B0604020202020204" pitchFamily="34" charset="0"/>
              <a:buNone/>
            </a:pPr>
            <a:r>
              <a:rPr lang="sv-SE" dirty="0"/>
              <a:t>Samlad kompetens och verktyg!</a:t>
            </a:r>
          </a:p>
          <a:p>
            <a:endParaRPr lang="sv-SE" sz="1200" b="0" i="0" kern="1200" dirty="0">
              <a:solidFill>
                <a:schemeClr val="tx1"/>
              </a:solidFill>
              <a:effectLst/>
              <a:latin typeface="+mn-lt"/>
              <a:ea typeface="+mn-ea"/>
              <a:cs typeface="+mn-cs"/>
            </a:endParaRPr>
          </a:p>
          <a:p>
            <a:r>
              <a:rPr lang="sv-SE" dirty="0"/>
              <a:t>Uppdraget handlar</a:t>
            </a:r>
            <a:r>
              <a:rPr lang="sv-SE" baseline="0" dirty="0"/>
              <a:t> bland annat om;</a:t>
            </a:r>
          </a:p>
          <a:p>
            <a:pPr marL="0" indent="0">
              <a:buNone/>
            </a:pPr>
            <a:endParaRPr lang="sv-SE" sz="1050" dirty="0"/>
          </a:p>
          <a:p>
            <a:pPr marL="171450" indent="-171450">
              <a:spcAft>
                <a:spcPts val="1200"/>
              </a:spcAft>
              <a:buFont typeface="Arial" panose="020B0604020202020204" pitchFamily="34" charset="0"/>
              <a:buChar char="•"/>
            </a:pPr>
            <a:r>
              <a:rPr lang="sv-SE" sz="1200" dirty="0">
                <a:latin typeface="Century Gothic" panose="020B0502020202020204" pitchFamily="34" charset="0"/>
              </a:rPr>
              <a:t>Utveckla fungerande samverkan mellan myndigheter.</a:t>
            </a:r>
          </a:p>
          <a:p>
            <a:pPr marL="171450" indent="-171450">
              <a:spcAft>
                <a:spcPts val="1200"/>
              </a:spcAft>
              <a:buFont typeface="Arial" panose="020B0604020202020204" pitchFamily="34" charset="0"/>
              <a:buChar char="•"/>
            </a:pPr>
            <a:r>
              <a:rPr lang="sv-SE" sz="1200" dirty="0">
                <a:latin typeface="Century Gothic" panose="020B0502020202020204" pitchFamily="34" charset="0"/>
              </a:rPr>
              <a:t>Individen ska få möjlighet att uppnå eller förbättra sin förmåga till förvärvsarbete och studier.</a:t>
            </a:r>
          </a:p>
          <a:p>
            <a:pPr marL="171450" indent="-171450">
              <a:spcAft>
                <a:spcPts val="1200"/>
              </a:spcAft>
              <a:buFont typeface="Arial" panose="020B0604020202020204" pitchFamily="34" charset="0"/>
              <a:buChar char="•"/>
            </a:pPr>
            <a:r>
              <a:rPr lang="sv-SE" sz="1200" dirty="0">
                <a:latin typeface="Century Gothic" panose="020B0502020202020204" pitchFamily="34" charset="0"/>
              </a:rPr>
              <a:t>Uppnå effektivare resursanvändning.</a:t>
            </a:r>
          </a:p>
          <a:p>
            <a:pPr marL="171450" indent="-171450">
              <a:spcAft>
                <a:spcPts val="1200"/>
              </a:spcAft>
              <a:buFont typeface="Arial" panose="020B0604020202020204" pitchFamily="34" charset="0"/>
              <a:buChar char="•"/>
            </a:pPr>
            <a:r>
              <a:rPr lang="sv-SE" sz="1200" dirty="0">
                <a:latin typeface="Century Gothic" panose="020B0502020202020204" pitchFamily="34" charset="0"/>
              </a:rPr>
              <a:t>Undvika onödig rundgång eller gråzon mellan myndigheter.</a:t>
            </a:r>
          </a:p>
          <a:p>
            <a:pPr marL="171450" indent="-171450">
              <a:spcAft>
                <a:spcPts val="1200"/>
              </a:spcAft>
              <a:buFont typeface="Arial" panose="020B0604020202020204" pitchFamily="34" charset="0"/>
              <a:buChar char="•"/>
            </a:pPr>
            <a:r>
              <a:rPr lang="sv-SE" sz="1200" dirty="0">
                <a:latin typeface="Century Gothic" panose="020B0502020202020204" pitchFamily="34" charset="0"/>
              </a:rPr>
              <a:t>Åstadkomma lärande genom uppföljning och utvärdering.</a:t>
            </a:r>
          </a:p>
          <a:p>
            <a:pPr marL="171450" indent="-171450">
              <a:spcAft>
                <a:spcPts val="1200"/>
              </a:spcAft>
              <a:buFont typeface="Arial" panose="020B0604020202020204" pitchFamily="34" charset="0"/>
              <a:buChar char="•"/>
            </a:pPr>
            <a:endParaRPr lang="sv-SE" sz="1200" dirty="0">
              <a:latin typeface="Century Gothic" panose="020B0502020202020204" pitchFamily="34" charset="0"/>
            </a:endParaRPr>
          </a:p>
          <a:p>
            <a:r>
              <a:rPr lang="sv-SE" dirty="0"/>
              <a:t>Samordningsförbunden jobbar för</a:t>
            </a:r>
            <a:r>
              <a:rPr lang="sv-SE" baseline="0" dirty="0"/>
              <a:t> att finansiera</a:t>
            </a:r>
            <a:r>
              <a:rPr lang="sv-SE" dirty="0"/>
              <a:t> individinriktade insatser som t ex arbetslivsinriktade, aktiverande och motiverande, behandlande eller förebyggande insatser som bedrivs av de samverkande parterna</a:t>
            </a:r>
            <a:r>
              <a:rPr lang="sv-SE" baseline="0" dirty="0"/>
              <a:t> m</a:t>
            </a:r>
            <a:r>
              <a:rPr lang="sv-SE" dirty="0"/>
              <a:t>en</a:t>
            </a:r>
            <a:r>
              <a:rPr lang="sv-SE" baseline="0" dirty="0"/>
              <a:t> också s</a:t>
            </a:r>
            <a:r>
              <a:rPr lang="sv-SE" dirty="0"/>
              <a:t>trukturövergripande insatser</a:t>
            </a:r>
            <a:r>
              <a:rPr lang="sv-SE" baseline="0" dirty="0"/>
              <a:t> som på </a:t>
            </a:r>
            <a:r>
              <a:rPr lang="sv-SE" dirty="0"/>
              <a:t>olika sätt ska främja den lokala samverkan, kan t ex vara en gemensam utbildning eller ett gemensamt arbete med att hitta bättre arbetssätt. </a:t>
            </a:r>
          </a:p>
          <a:p>
            <a:endParaRPr lang="sv-SE" sz="1200" b="0" i="0" kern="1200" dirty="0">
              <a:solidFill>
                <a:schemeClr val="tx1"/>
              </a:solidFill>
              <a:effectLst/>
              <a:latin typeface="+mn-lt"/>
              <a:ea typeface="+mn-ea"/>
              <a:cs typeface="+mn-cs"/>
            </a:endParaRPr>
          </a:p>
          <a:p>
            <a:endParaRPr lang="sv-SE" dirty="0"/>
          </a:p>
          <a:p>
            <a:endParaRPr lang="sv-SE" sz="1200" b="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87069CDE-C154-49D1-A8BB-130FE51D47C8}" type="slidenum">
              <a:rPr lang="sv-SE" smtClean="0"/>
              <a:t>3</a:t>
            </a:fld>
            <a:endParaRPr lang="sv-SE"/>
          </a:p>
        </p:txBody>
      </p:sp>
    </p:spTree>
    <p:extLst>
      <p:ext uri="{BB962C8B-B14F-4D97-AF65-F5344CB8AC3E}">
        <p14:creationId xmlns:p14="http://schemas.microsoft.com/office/powerpoint/2010/main" val="1583787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200" b="1" kern="1200" dirty="0">
                <a:solidFill>
                  <a:schemeClr val="tx1"/>
                </a:solidFill>
                <a:effectLst/>
                <a:latin typeface="+mn-lt"/>
                <a:ea typeface="+mn-ea"/>
                <a:cs typeface="+mn-cs"/>
              </a:rPr>
              <a:t>Ett nära, personalintensivt och personcentrerat stöd ger resultat</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Genom </a:t>
            </a:r>
            <a:r>
              <a:rPr lang="sv-SE" sz="1200" kern="1200" dirty="0" err="1">
                <a:solidFill>
                  <a:schemeClr val="tx1"/>
                </a:solidFill>
                <a:effectLst/>
                <a:latin typeface="+mn-lt"/>
                <a:ea typeface="+mn-ea"/>
                <a:cs typeface="+mn-cs"/>
              </a:rPr>
              <a:t>samordningsförbundet</a:t>
            </a:r>
            <a:r>
              <a:rPr lang="sv-SE" sz="1200" kern="1200" dirty="0">
                <a:solidFill>
                  <a:schemeClr val="tx1"/>
                </a:solidFill>
                <a:effectLst/>
                <a:latin typeface="+mn-lt"/>
                <a:ea typeface="+mn-ea"/>
                <a:cs typeface="+mn-cs"/>
              </a:rPr>
              <a:t> kan resursintensivt stöd erbjudas de personer som annars riskerar att inte kunna återgå/inträda på arbetsmarknaden. Insatserna utgår från det personcentrerade stödet som genomsyras av ömsesidig respekt för varandras kunskap och där personen ses som en självklar partner i teamet kring sin egen rehabilitering. Samordningsförbundet kan möjliggöra ett personalintensivt, individualiserat stöd med tydlig och tidig inriktning mot arbete.</a:t>
            </a:r>
          </a:p>
          <a:p>
            <a:endParaRPr lang="sv-SE" sz="1800" dirty="0"/>
          </a:p>
        </p:txBody>
      </p:sp>
      <p:sp>
        <p:nvSpPr>
          <p:cNvPr id="4" name="Platshållare för bildnummer 3"/>
          <p:cNvSpPr>
            <a:spLocks noGrp="1"/>
          </p:cNvSpPr>
          <p:nvPr>
            <p:ph type="sldNum" sz="quarter" idx="10"/>
          </p:nvPr>
        </p:nvSpPr>
        <p:spPr/>
        <p:txBody>
          <a:bodyPr/>
          <a:lstStyle/>
          <a:p>
            <a:pPr marL="0" marR="0" lvl="0" indent="0" algn="r" defTabSz="693892" rtl="0" eaLnBrk="1" fontAlgn="auto" latinLnBrk="0" hangingPunct="1">
              <a:lnSpc>
                <a:spcPct val="100000"/>
              </a:lnSpc>
              <a:spcBef>
                <a:spcPts val="0"/>
              </a:spcBef>
              <a:spcAft>
                <a:spcPts val="0"/>
              </a:spcAft>
              <a:buClrTx/>
              <a:buSzTx/>
              <a:buFontTx/>
              <a:buNone/>
              <a:tabLst/>
              <a:defRPr/>
            </a:pPr>
            <a:fld id="{1FD2C747-DF48-4884-9701-58A9A6EDD37E}" type="slidenum">
              <a:rPr kumimoji="0" lang="sv-SE" sz="1800" b="0" i="0" u="none" strike="noStrike" kern="1200" cap="none" spc="0" normalizeH="0" baseline="0" noProof="0">
                <a:ln>
                  <a:noFill/>
                </a:ln>
                <a:solidFill>
                  <a:prstClr val="black"/>
                </a:solidFill>
                <a:effectLst/>
                <a:uLnTx/>
                <a:uFillTx/>
                <a:latin typeface="Calibri"/>
                <a:ea typeface="+mn-ea"/>
                <a:cs typeface="+mn-cs"/>
              </a:rPr>
              <a:pPr marL="0" marR="0" lvl="0" indent="0" algn="r" defTabSz="693892" rtl="0" eaLnBrk="1" fontAlgn="auto" latinLnBrk="0" hangingPunct="1">
                <a:lnSpc>
                  <a:spcPct val="100000"/>
                </a:lnSpc>
                <a:spcBef>
                  <a:spcPts val="0"/>
                </a:spcBef>
                <a:spcAft>
                  <a:spcPts val="0"/>
                </a:spcAft>
                <a:buClrTx/>
                <a:buSzTx/>
                <a:buFontTx/>
                <a:buNone/>
                <a:tabLst/>
                <a:defRPr/>
              </a:pPr>
              <a:t>4</a:t>
            </a:fld>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4705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t>Förbundet finansiera Lyra, Unga på Väg i Salem (UPIS) samt START som vänder sig till unga vuxna. </a:t>
            </a:r>
          </a:p>
          <a:p>
            <a:r>
              <a:rPr lang="sv-SE" sz="1800" dirty="0"/>
              <a:t>Dessutom har vi förstärkt uppdraget att nå unga som varken arbetar eller studerar med ESF-projektet Din Tur, en del av </a:t>
            </a:r>
            <a:r>
              <a:rPr lang="sv-SE" sz="1800" dirty="0" err="1"/>
              <a:t>Lumena</a:t>
            </a:r>
            <a:r>
              <a:rPr lang="sv-SE" sz="1800" dirty="0"/>
              <a:t>. </a:t>
            </a:r>
          </a:p>
          <a:p>
            <a:r>
              <a:rPr lang="sv-SE" sz="1800" dirty="0"/>
              <a:t> </a:t>
            </a:r>
          </a:p>
          <a:p>
            <a:r>
              <a:rPr lang="sv-SE" sz="1800" i="1" dirty="0"/>
              <a:t>MIA Vidare </a:t>
            </a:r>
            <a:r>
              <a:rPr lang="sv-SE" sz="1800" dirty="0"/>
              <a:t>erbjuder individuellt stöd till personer som har behov av stöd från flera samhällsaktörer och där behovet av arbetslivsinriktad rehabilitering inte fullt ut kan tillgodoses i ordinarie strukturer. </a:t>
            </a:r>
          </a:p>
          <a:p>
            <a:endParaRPr lang="sv-SE" sz="1800" dirty="0"/>
          </a:p>
        </p:txBody>
      </p:sp>
      <p:sp>
        <p:nvSpPr>
          <p:cNvPr id="4" name="Platshållare för bildnummer 3"/>
          <p:cNvSpPr>
            <a:spLocks noGrp="1"/>
          </p:cNvSpPr>
          <p:nvPr>
            <p:ph type="sldNum" sz="quarter" idx="10"/>
          </p:nvPr>
        </p:nvSpPr>
        <p:spPr/>
        <p:txBody>
          <a:bodyPr/>
          <a:lstStyle/>
          <a:p>
            <a:pPr marL="0" marR="0" lvl="0" indent="0" algn="r" defTabSz="693892" rtl="0" eaLnBrk="1" fontAlgn="auto" latinLnBrk="0" hangingPunct="1">
              <a:lnSpc>
                <a:spcPct val="100000"/>
              </a:lnSpc>
              <a:spcBef>
                <a:spcPts val="0"/>
              </a:spcBef>
              <a:spcAft>
                <a:spcPts val="0"/>
              </a:spcAft>
              <a:buClrTx/>
              <a:buSzTx/>
              <a:buFontTx/>
              <a:buNone/>
              <a:tabLst/>
              <a:defRPr/>
            </a:pPr>
            <a:fld id="{1FD2C747-DF48-4884-9701-58A9A6EDD37E}" type="slidenum">
              <a:rPr kumimoji="0" lang="sv-SE" sz="1800" b="0" i="0" u="none" strike="noStrike" kern="1200" cap="none" spc="0" normalizeH="0" baseline="0" noProof="0">
                <a:ln>
                  <a:noFill/>
                </a:ln>
                <a:solidFill>
                  <a:prstClr val="black"/>
                </a:solidFill>
                <a:effectLst/>
                <a:uLnTx/>
                <a:uFillTx/>
                <a:latin typeface="Calibri"/>
                <a:ea typeface="+mn-ea"/>
                <a:cs typeface="+mn-cs"/>
              </a:rPr>
              <a:pPr marL="0" marR="0" lvl="0" indent="0" algn="r" defTabSz="693892" rtl="0" eaLnBrk="1" fontAlgn="auto" latinLnBrk="0" hangingPunct="1">
                <a:lnSpc>
                  <a:spcPct val="100000"/>
                </a:lnSpc>
                <a:spcBef>
                  <a:spcPts val="0"/>
                </a:spcBef>
                <a:spcAft>
                  <a:spcPts val="0"/>
                </a:spcAft>
                <a:buClrTx/>
                <a:buSzTx/>
                <a:buFontTx/>
                <a:buNone/>
                <a:tabLst/>
                <a:defRPr/>
              </a:pPr>
              <a:t>5</a:t>
            </a:fld>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12728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a:p>
        </p:txBody>
      </p:sp>
      <p:sp>
        <p:nvSpPr>
          <p:cNvPr id="4" name="Platshållare för bildnummer 3"/>
          <p:cNvSpPr>
            <a:spLocks noGrp="1"/>
          </p:cNvSpPr>
          <p:nvPr>
            <p:ph type="sldNum" sz="quarter" idx="10"/>
          </p:nvPr>
        </p:nvSpPr>
        <p:spPr/>
        <p:txBody>
          <a:bodyPr/>
          <a:lstStyle/>
          <a:p>
            <a:pPr marL="0" marR="0" lvl="0" indent="0" algn="r" defTabSz="693892" rtl="0" eaLnBrk="1" fontAlgn="auto" latinLnBrk="0" hangingPunct="1">
              <a:lnSpc>
                <a:spcPct val="100000"/>
              </a:lnSpc>
              <a:spcBef>
                <a:spcPts val="0"/>
              </a:spcBef>
              <a:spcAft>
                <a:spcPts val="0"/>
              </a:spcAft>
              <a:buClrTx/>
              <a:buSzTx/>
              <a:buFontTx/>
              <a:buNone/>
              <a:tabLst/>
              <a:defRPr/>
            </a:pPr>
            <a:fld id="{1FD2C747-DF48-4884-9701-58A9A6EDD37E}" type="slidenum">
              <a:rPr kumimoji="0" lang="sv-SE" sz="1800" b="0" i="0" u="none" strike="noStrike" kern="1200" cap="none" spc="0" normalizeH="0" baseline="0" noProof="0">
                <a:ln>
                  <a:noFill/>
                </a:ln>
                <a:solidFill>
                  <a:prstClr val="black"/>
                </a:solidFill>
                <a:effectLst/>
                <a:uLnTx/>
                <a:uFillTx/>
                <a:latin typeface="Calibri"/>
                <a:ea typeface="+mn-ea"/>
                <a:cs typeface="+mn-cs"/>
              </a:rPr>
              <a:pPr marL="0" marR="0" lvl="0" indent="0" algn="r" defTabSz="693892" rtl="0" eaLnBrk="1" fontAlgn="auto" latinLnBrk="0" hangingPunct="1">
                <a:lnSpc>
                  <a:spcPct val="100000"/>
                </a:lnSpc>
                <a:spcBef>
                  <a:spcPts val="0"/>
                </a:spcBef>
                <a:spcAft>
                  <a:spcPts val="0"/>
                </a:spcAft>
                <a:buClrTx/>
                <a:buSzTx/>
                <a:buFontTx/>
                <a:buNone/>
                <a:tabLst/>
                <a:defRPr/>
              </a:pPr>
              <a:t>6</a:t>
            </a:fld>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7059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a:p>
        </p:txBody>
      </p:sp>
      <p:sp>
        <p:nvSpPr>
          <p:cNvPr id="4" name="Platshållare för bildnummer 3"/>
          <p:cNvSpPr>
            <a:spLocks noGrp="1"/>
          </p:cNvSpPr>
          <p:nvPr>
            <p:ph type="sldNum" sz="quarter" idx="10"/>
          </p:nvPr>
        </p:nvSpPr>
        <p:spPr/>
        <p:txBody>
          <a:bodyPr/>
          <a:lstStyle/>
          <a:p>
            <a:pPr marL="0" marR="0" lvl="0" indent="0" algn="r" defTabSz="693892" rtl="0" eaLnBrk="1" fontAlgn="auto" latinLnBrk="0" hangingPunct="1">
              <a:lnSpc>
                <a:spcPct val="100000"/>
              </a:lnSpc>
              <a:spcBef>
                <a:spcPts val="0"/>
              </a:spcBef>
              <a:spcAft>
                <a:spcPts val="0"/>
              </a:spcAft>
              <a:buClrTx/>
              <a:buSzTx/>
              <a:buFontTx/>
              <a:buNone/>
              <a:tabLst/>
              <a:defRPr/>
            </a:pPr>
            <a:fld id="{1FD2C747-DF48-4884-9701-58A9A6EDD37E}" type="slidenum">
              <a:rPr kumimoji="0" lang="sv-SE" sz="1800" b="0" i="0" u="none" strike="noStrike" kern="1200" cap="none" spc="0" normalizeH="0" baseline="0" noProof="0">
                <a:ln>
                  <a:noFill/>
                </a:ln>
                <a:solidFill>
                  <a:prstClr val="black"/>
                </a:solidFill>
                <a:effectLst/>
                <a:uLnTx/>
                <a:uFillTx/>
                <a:latin typeface="Calibri"/>
                <a:ea typeface="+mn-ea"/>
                <a:cs typeface="+mn-cs"/>
              </a:rPr>
              <a:pPr marL="0" marR="0" lvl="0" indent="0" algn="r" defTabSz="693892" rtl="0" eaLnBrk="1" fontAlgn="auto" latinLnBrk="0" hangingPunct="1">
                <a:lnSpc>
                  <a:spcPct val="100000"/>
                </a:lnSpc>
                <a:spcBef>
                  <a:spcPts val="0"/>
                </a:spcBef>
                <a:spcAft>
                  <a:spcPts val="0"/>
                </a:spcAft>
                <a:buClrTx/>
                <a:buSzTx/>
                <a:buFontTx/>
                <a:buNone/>
                <a:tabLst/>
                <a:defRPr/>
              </a:pPr>
              <a:t>7</a:t>
            </a:fld>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5119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a:p>
        </p:txBody>
      </p:sp>
      <p:sp>
        <p:nvSpPr>
          <p:cNvPr id="4" name="Platshållare för bildnummer 3"/>
          <p:cNvSpPr>
            <a:spLocks noGrp="1"/>
          </p:cNvSpPr>
          <p:nvPr>
            <p:ph type="sldNum" sz="quarter" idx="10"/>
          </p:nvPr>
        </p:nvSpPr>
        <p:spPr/>
        <p:txBody>
          <a:bodyPr/>
          <a:lstStyle/>
          <a:p>
            <a:pPr marL="0" marR="0" lvl="0" indent="0" algn="r" defTabSz="693892" rtl="0" eaLnBrk="1" fontAlgn="auto" latinLnBrk="0" hangingPunct="1">
              <a:lnSpc>
                <a:spcPct val="100000"/>
              </a:lnSpc>
              <a:spcBef>
                <a:spcPts val="0"/>
              </a:spcBef>
              <a:spcAft>
                <a:spcPts val="0"/>
              </a:spcAft>
              <a:buClrTx/>
              <a:buSzTx/>
              <a:buFontTx/>
              <a:buNone/>
              <a:tabLst/>
              <a:defRPr/>
            </a:pPr>
            <a:fld id="{1FD2C747-DF48-4884-9701-58A9A6EDD37E}" type="slidenum">
              <a:rPr kumimoji="0" lang="sv-SE" sz="1800" b="0" i="0" u="none" strike="noStrike" kern="1200" cap="none" spc="0" normalizeH="0" baseline="0" noProof="0">
                <a:ln>
                  <a:noFill/>
                </a:ln>
                <a:solidFill>
                  <a:prstClr val="black"/>
                </a:solidFill>
                <a:effectLst/>
                <a:uLnTx/>
                <a:uFillTx/>
                <a:latin typeface="Calibri"/>
                <a:ea typeface="+mn-ea"/>
                <a:cs typeface="+mn-cs"/>
              </a:rPr>
              <a:pPr marL="0" marR="0" lvl="0" indent="0" algn="r" defTabSz="693892" rtl="0" eaLnBrk="1" fontAlgn="auto" latinLnBrk="0" hangingPunct="1">
                <a:lnSpc>
                  <a:spcPct val="100000"/>
                </a:lnSpc>
                <a:spcBef>
                  <a:spcPts val="0"/>
                </a:spcBef>
                <a:spcAft>
                  <a:spcPts val="0"/>
                </a:spcAft>
                <a:buClrTx/>
                <a:buSzTx/>
                <a:buFontTx/>
                <a:buNone/>
                <a:tabLst/>
                <a:defRPr/>
              </a:pPr>
              <a:t>8</a:t>
            </a:fld>
            <a:endParaRPr kumimoji="0" lang="sv-SE"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3333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f5181aefc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f5181aefc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g2f5181aefc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E7056AA-611E-1D41-B6D9-5F600A7D5792}" type="slidenum">
              <a:rPr lang="sv-SE" smtClean="0"/>
              <a:pPr/>
              <a:t>10</a:t>
            </a:fld>
            <a:endParaRPr lang="sv-SE"/>
          </a:p>
        </p:txBody>
      </p:sp>
    </p:spTree>
    <p:extLst>
      <p:ext uri="{BB962C8B-B14F-4D97-AF65-F5344CB8AC3E}">
        <p14:creationId xmlns:p14="http://schemas.microsoft.com/office/powerpoint/2010/main" val="3033321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C5A0E2-F3A2-FC17-E1E5-9F79AE0E4D1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0A66F2C-B048-A7B4-7146-BBFF658025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F355C26-E402-ECE9-D91C-35036C752777}"/>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5" name="Platshållare för sidfot 4">
            <a:extLst>
              <a:ext uri="{FF2B5EF4-FFF2-40B4-BE49-F238E27FC236}">
                <a16:creationId xmlns:a16="http://schemas.microsoft.com/office/drawing/2014/main" id="{F11C141F-829A-E57C-3BC6-D1F5A5EBC47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B64076F-ED2F-9E63-10BD-6F941E80F2FC}"/>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345250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D343F2-D074-99AF-0AB6-01C5A325C766}"/>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4CAF452-5510-5019-184C-FA8D822D5CD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1278B14-4495-11D2-8A2F-E841804A7EBC}"/>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5" name="Platshållare för sidfot 4">
            <a:extLst>
              <a:ext uri="{FF2B5EF4-FFF2-40B4-BE49-F238E27FC236}">
                <a16:creationId xmlns:a16="http://schemas.microsoft.com/office/drawing/2014/main" id="{D49F8944-0144-421D-7EA9-5DBD0D68FF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13650D-ADA7-7E5A-304E-11AACB8C67C7}"/>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469064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84FBD19-D708-E603-4EA9-FE58ECFE772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0762107-54A8-1FBB-C934-F804E6507FC5}"/>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B74C1FF-D32D-1DFB-3089-3DE4302F40CE}"/>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5" name="Platshållare för sidfot 4">
            <a:extLst>
              <a:ext uri="{FF2B5EF4-FFF2-40B4-BE49-F238E27FC236}">
                <a16:creationId xmlns:a16="http://schemas.microsoft.com/office/drawing/2014/main" id="{DCC9C12F-397B-6225-B1D0-4A588F36DF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7F35ECF-7B22-7E0D-0234-76C3352BCCBF}"/>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919224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 sida">
    <p:spTree>
      <p:nvGrpSpPr>
        <p:cNvPr id="1" name=""/>
        <p:cNvGrpSpPr/>
        <p:nvPr/>
      </p:nvGrpSpPr>
      <p:grpSpPr>
        <a:xfrm>
          <a:off x="0" y="0"/>
          <a:ext cx="0" cy="0"/>
          <a:chOff x="0" y="0"/>
          <a:chExt cx="0" cy="0"/>
        </a:xfrm>
      </p:grpSpPr>
      <p:sp>
        <p:nvSpPr>
          <p:cNvPr id="10" name="Platshållare för text 9"/>
          <p:cNvSpPr>
            <a:spLocks noGrp="1"/>
          </p:cNvSpPr>
          <p:nvPr>
            <p:ph type="body" sz="quarter" idx="10"/>
          </p:nvPr>
        </p:nvSpPr>
        <p:spPr>
          <a:xfrm>
            <a:off x="866408" y="1568855"/>
            <a:ext cx="10363200" cy="3257550"/>
          </a:xfrm>
          <a:prstGeom prst="rect">
            <a:avLst/>
          </a:prstGeom>
        </p:spPr>
        <p:txBody>
          <a:bodyPr vert="horz" lIns="0" tIns="0" rIns="0" bIns="0" anchor="t" anchorCtr="0"/>
          <a:lstStyle>
            <a:lvl1pPr>
              <a:lnSpc>
                <a:spcPts val="3400"/>
              </a:lnSpc>
              <a:defRPr sz="2800" b="0" i="0">
                <a:latin typeface="Calibri"/>
                <a:cs typeface="Calibri"/>
              </a:defRPr>
            </a:lvl1pPr>
            <a:lvl2pPr>
              <a:lnSpc>
                <a:spcPts val="3400"/>
              </a:lnSpc>
              <a:defRPr sz="2800" b="0" i="0">
                <a:latin typeface="Calibri"/>
                <a:cs typeface="Calibri"/>
              </a:defRPr>
            </a:lvl2pPr>
            <a:lvl3pPr>
              <a:lnSpc>
                <a:spcPts val="3400"/>
              </a:lnSpc>
              <a:defRPr sz="2800" b="0" i="0">
                <a:latin typeface="Calibri"/>
                <a:cs typeface="Calibri"/>
              </a:defRPr>
            </a:lvl3pPr>
            <a:lvl4pPr>
              <a:lnSpc>
                <a:spcPts val="3400"/>
              </a:lnSpc>
              <a:defRPr sz="2800" b="0" i="0">
                <a:latin typeface="Calibri"/>
                <a:cs typeface="Calibri"/>
              </a:defRPr>
            </a:lvl4pPr>
            <a:lvl5pPr>
              <a:lnSpc>
                <a:spcPts val="3400"/>
              </a:lnSpc>
              <a:defRPr sz="2800" b="0" i="0">
                <a:latin typeface="Calibri"/>
                <a:cs typeface="Calibri"/>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Rubrik 1"/>
          <p:cNvSpPr>
            <a:spLocks noGrp="1"/>
          </p:cNvSpPr>
          <p:nvPr>
            <p:ph type="ctrTitle"/>
          </p:nvPr>
        </p:nvSpPr>
        <p:spPr>
          <a:xfrm>
            <a:off x="866408" y="1044015"/>
            <a:ext cx="10363200" cy="524855"/>
          </a:xfrm>
          <a:prstGeom prst="rect">
            <a:avLst/>
          </a:prstGeom>
        </p:spPr>
        <p:txBody>
          <a:bodyPr lIns="0" tIns="0" rIns="0" bIns="0" anchor="t" anchorCtr="0">
            <a:noAutofit/>
          </a:bodyPr>
          <a:lstStyle>
            <a:lvl1pPr algn="l">
              <a:lnSpc>
                <a:spcPts val="3400"/>
              </a:lnSpc>
              <a:defRPr sz="2800" b="1" i="0">
                <a:solidFill>
                  <a:schemeClr val="accent1"/>
                </a:solidFill>
                <a:latin typeface="Calibri"/>
                <a:cs typeface="Calibri"/>
              </a:defRPr>
            </a:lvl1pPr>
          </a:lstStyle>
          <a:p>
            <a:r>
              <a:rPr lang="sv-SE"/>
              <a:t>Klicka här för att ändra format</a:t>
            </a:r>
            <a:endParaRPr lang="sv-SE" dirty="0"/>
          </a:p>
        </p:txBody>
      </p:sp>
      <p:sp>
        <p:nvSpPr>
          <p:cNvPr id="7" name="Platshållare för bildnummer 5"/>
          <p:cNvSpPr>
            <a:spLocks noGrp="1"/>
          </p:cNvSpPr>
          <p:nvPr>
            <p:ph type="sldNum" sz="quarter" idx="4"/>
          </p:nvPr>
        </p:nvSpPr>
        <p:spPr>
          <a:xfrm>
            <a:off x="289316" y="6439693"/>
            <a:ext cx="2844800" cy="251000"/>
          </a:xfrm>
          <a:prstGeom prst="rect">
            <a:avLst/>
          </a:prstGeom>
        </p:spPr>
        <p:txBody>
          <a:bodyPr vert="horz" lIns="0" tIns="0" rIns="0" bIns="0" rtlCol="0" anchor="t" anchorCtr="0"/>
          <a:lstStyle>
            <a:lvl1pPr algn="l">
              <a:defRPr sz="1200" b="0" i="0">
                <a:solidFill>
                  <a:schemeClr val="tx1">
                    <a:tint val="75000"/>
                  </a:schemeClr>
                </a:solidFill>
                <a:latin typeface="Calibri"/>
                <a:cs typeface="Calibri"/>
              </a:defRPr>
            </a:lvl1pPr>
          </a:lstStyle>
          <a:p>
            <a:fld id="{F16AC8FF-D152-824B-914B-97156E41248B}" type="slidenum">
              <a:rPr lang="sv-SE" smtClean="0">
                <a:solidFill>
                  <a:prstClr val="black">
                    <a:tint val="75000"/>
                  </a:prstClr>
                </a:solidFill>
              </a:rPr>
              <a:pPr/>
              <a:t>‹#›</a:t>
            </a:fld>
            <a:endParaRPr lang="sv-SE" dirty="0">
              <a:solidFill>
                <a:prstClr val="black">
                  <a:tint val="75000"/>
                </a:prstClr>
              </a:solidFill>
            </a:endParaRPr>
          </a:p>
        </p:txBody>
      </p:sp>
      <p:cxnSp>
        <p:nvCxnSpPr>
          <p:cNvPr id="8" name="Rak 7"/>
          <p:cNvCxnSpPr/>
          <p:nvPr userDrawn="1"/>
        </p:nvCxnSpPr>
        <p:spPr>
          <a:xfrm>
            <a:off x="288028" y="6124822"/>
            <a:ext cx="11614009" cy="0"/>
          </a:xfrm>
          <a:prstGeom prst="line">
            <a:avLst/>
          </a:prstGeom>
          <a:ln w="889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5490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om sida">
    <p:spTree>
      <p:nvGrpSpPr>
        <p:cNvPr id="1" name=""/>
        <p:cNvGrpSpPr/>
        <p:nvPr/>
      </p:nvGrpSpPr>
      <p:grpSpPr>
        <a:xfrm>
          <a:off x="0" y="0"/>
          <a:ext cx="0" cy="0"/>
          <a:chOff x="0" y="0"/>
          <a:chExt cx="0" cy="0"/>
        </a:xfrm>
      </p:grpSpPr>
      <p:sp>
        <p:nvSpPr>
          <p:cNvPr id="4" name="Platshållare för bildnummer 5"/>
          <p:cNvSpPr>
            <a:spLocks noGrp="1"/>
          </p:cNvSpPr>
          <p:nvPr>
            <p:ph type="sldNum" sz="quarter" idx="4"/>
          </p:nvPr>
        </p:nvSpPr>
        <p:spPr>
          <a:xfrm>
            <a:off x="289316" y="6439689"/>
            <a:ext cx="2844800" cy="251000"/>
          </a:xfrm>
          <a:prstGeom prst="rect">
            <a:avLst/>
          </a:prstGeom>
        </p:spPr>
        <p:txBody>
          <a:bodyPr vert="horz" lIns="0" tIns="0" rIns="0" bIns="0" rtlCol="0" anchor="t" anchorCtr="0"/>
          <a:lstStyle>
            <a:lvl1pPr algn="l">
              <a:defRPr sz="1200" b="0" i="0">
                <a:solidFill>
                  <a:schemeClr val="tx1">
                    <a:tint val="75000"/>
                  </a:schemeClr>
                </a:solidFill>
                <a:latin typeface="Calibri"/>
                <a:cs typeface="Calibri"/>
              </a:defRPr>
            </a:lvl1pPr>
          </a:lstStyle>
          <a:p>
            <a:fld id="{F16AC8FF-D152-824B-914B-97156E41248B}" type="slidenum">
              <a:rPr lang="sv-SE" smtClean="0"/>
              <a:pPr/>
              <a:t>‹#›</a:t>
            </a:fld>
            <a:endParaRPr lang="sv-SE" dirty="0"/>
          </a:p>
        </p:txBody>
      </p:sp>
    </p:spTree>
    <p:extLst>
      <p:ext uri="{BB962C8B-B14F-4D97-AF65-F5344CB8AC3E}">
        <p14:creationId xmlns:p14="http://schemas.microsoft.com/office/powerpoint/2010/main" val="1855061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0FBC82-B953-F1DA-BD16-C887B2C4231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0CDB1E1-1669-1CD1-8905-4DC032CF05C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83E983B-120C-582E-F04A-4888452FAD30}"/>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5" name="Platshållare för sidfot 4">
            <a:extLst>
              <a:ext uri="{FF2B5EF4-FFF2-40B4-BE49-F238E27FC236}">
                <a16:creationId xmlns:a16="http://schemas.microsoft.com/office/drawing/2014/main" id="{E2755A40-F30C-E1B9-B820-6E9BADADBCC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997561-FB34-01AD-36DF-B8989324A092}"/>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1191012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A46739-71DA-659F-2BA2-0FC80041569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58C9DF4-90F2-9677-5933-6FB94C0BBF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F3702DB-B545-808D-6796-236BC79134B8}"/>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5" name="Platshållare för sidfot 4">
            <a:extLst>
              <a:ext uri="{FF2B5EF4-FFF2-40B4-BE49-F238E27FC236}">
                <a16:creationId xmlns:a16="http://schemas.microsoft.com/office/drawing/2014/main" id="{88E2DAEE-51D5-8FCD-731D-F8A0B605EB1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E5F2F79-3BDC-A1A7-8249-A49B7F0B4CED}"/>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4023465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6CE59F-A408-19A7-5B0D-25E9E900FC7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A02C80C-F1C9-550D-29EF-85D11FDB9C3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93547F9-4B68-FDC8-0458-CA655EE86B4F}"/>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814E6F1-4B9B-82D5-B64A-82E7EE3211FA}"/>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6" name="Platshållare för sidfot 5">
            <a:extLst>
              <a:ext uri="{FF2B5EF4-FFF2-40B4-BE49-F238E27FC236}">
                <a16:creationId xmlns:a16="http://schemas.microsoft.com/office/drawing/2014/main" id="{4A238702-4077-07F5-8650-00F547A8301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7558943-6FD8-1813-E71A-2E0883649125}"/>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2202446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FFCB0A-E774-5141-7AD1-629F7DF7BD0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DFA8127-D70E-2492-EC59-17EF8B38EB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3E33E0FA-025D-2D64-709C-421FB6EF7C2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C78C906-5580-3971-5860-7CD5553452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A2758C9-F6D7-5526-570F-9840DDFA63A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E533DCE-048E-3373-8DF1-5FE52DE4481B}"/>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8" name="Platshållare för sidfot 7">
            <a:extLst>
              <a:ext uri="{FF2B5EF4-FFF2-40B4-BE49-F238E27FC236}">
                <a16:creationId xmlns:a16="http://schemas.microsoft.com/office/drawing/2014/main" id="{590C6211-EEBD-AED9-5E86-BA5AC6BB52B4}"/>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64ABB32-383C-2869-3DE0-996B5E1D181E}"/>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1655781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63D1FF-6E06-A02C-31DF-81B379A4651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1DD0256-FAF2-A2DD-441E-86794750A260}"/>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4" name="Platshållare för sidfot 3">
            <a:extLst>
              <a:ext uri="{FF2B5EF4-FFF2-40B4-BE49-F238E27FC236}">
                <a16:creationId xmlns:a16="http://schemas.microsoft.com/office/drawing/2014/main" id="{7E614382-FC7A-3BA3-CD15-890F95FA76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DD9A532-B70A-8E14-E68D-19755C3E6560}"/>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2043103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FA5A0B1-B2BD-E2FC-5335-40133B7826BE}"/>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3" name="Platshållare för sidfot 2">
            <a:extLst>
              <a:ext uri="{FF2B5EF4-FFF2-40B4-BE49-F238E27FC236}">
                <a16:creationId xmlns:a16="http://schemas.microsoft.com/office/drawing/2014/main" id="{C8DA5CE1-DC65-8779-BBCF-08AB6A20644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C440798C-A1EF-EE1D-B459-0C48352C3FB8}"/>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2030912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F86B30-F02C-570E-B361-DD82D4F786C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F296C4-2B58-D0A3-3A5C-A320BDADA6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0BAE357-66B1-2585-B01E-5908010904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456DE7E-EC99-2421-B4F3-EE06AF2B5DAE}"/>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6" name="Platshållare för sidfot 5">
            <a:extLst>
              <a:ext uri="{FF2B5EF4-FFF2-40B4-BE49-F238E27FC236}">
                <a16:creationId xmlns:a16="http://schemas.microsoft.com/office/drawing/2014/main" id="{7A03FF22-6482-BA93-74C4-BF96EA41396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2CD3596-0DF3-9128-8F43-50D37B7E16DA}"/>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4082439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A7ED09-CB30-3200-082A-2C634644D6F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A4C191C-51FE-99AB-D731-B13663B2D2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76983B3-2525-2D85-F4E5-1927E5243F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F263C62-9FB5-F3A3-08AE-4B3275D89D79}"/>
              </a:ext>
            </a:extLst>
          </p:cNvPr>
          <p:cNvSpPr>
            <a:spLocks noGrp="1"/>
          </p:cNvSpPr>
          <p:nvPr>
            <p:ph type="dt" sz="half" idx="10"/>
          </p:nvPr>
        </p:nvSpPr>
        <p:spPr/>
        <p:txBody>
          <a:bodyPr/>
          <a:lstStyle/>
          <a:p>
            <a:fld id="{1AA4B43D-1A77-4577-B807-DAA66C03BA84}" type="datetimeFigureOut">
              <a:rPr lang="sv-SE" smtClean="0"/>
              <a:t>2024-08-27</a:t>
            </a:fld>
            <a:endParaRPr lang="sv-SE"/>
          </a:p>
        </p:txBody>
      </p:sp>
      <p:sp>
        <p:nvSpPr>
          <p:cNvPr id="6" name="Platshållare för sidfot 5">
            <a:extLst>
              <a:ext uri="{FF2B5EF4-FFF2-40B4-BE49-F238E27FC236}">
                <a16:creationId xmlns:a16="http://schemas.microsoft.com/office/drawing/2014/main" id="{F940D5E3-EE2C-5643-9C55-40C7CF85A7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8646395-50F0-A08D-7219-6F0EDFACCB6E}"/>
              </a:ext>
            </a:extLst>
          </p:cNvPr>
          <p:cNvSpPr>
            <a:spLocks noGrp="1"/>
          </p:cNvSpPr>
          <p:nvPr>
            <p:ph type="sldNum" sz="quarter" idx="12"/>
          </p:nvPr>
        </p:nvSpPr>
        <p:spPr/>
        <p:txBody>
          <a:bodyPr/>
          <a:lstStyle/>
          <a:p>
            <a:fld id="{E2AFB52B-E0A4-4FE1-8367-FF1989859295}" type="slidenum">
              <a:rPr lang="sv-SE" smtClean="0"/>
              <a:t>‹#›</a:t>
            </a:fld>
            <a:endParaRPr lang="sv-SE"/>
          </a:p>
        </p:txBody>
      </p:sp>
    </p:spTree>
    <p:extLst>
      <p:ext uri="{BB962C8B-B14F-4D97-AF65-F5344CB8AC3E}">
        <p14:creationId xmlns:p14="http://schemas.microsoft.com/office/powerpoint/2010/main" val="932981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8A4481F-BB54-0B99-BD90-E0E843A943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D725BE3-5F19-D32C-C2DA-C021246629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3671BCE-9CD8-37BC-CC32-48C0DD4852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A4B43D-1A77-4577-B807-DAA66C03BA84}" type="datetimeFigureOut">
              <a:rPr lang="sv-SE" smtClean="0"/>
              <a:t>2024-08-27</a:t>
            </a:fld>
            <a:endParaRPr lang="sv-SE"/>
          </a:p>
        </p:txBody>
      </p:sp>
      <p:sp>
        <p:nvSpPr>
          <p:cNvPr id="5" name="Platshållare för sidfot 4">
            <a:extLst>
              <a:ext uri="{FF2B5EF4-FFF2-40B4-BE49-F238E27FC236}">
                <a16:creationId xmlns:a16="http://schemas.microsoft.com/office/drawing/2014/main" id="{4FA2022A-A999-6795-8ED2-F27407895B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B81B5F8-F4C0-AE1A-E8EE-8627085622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FB52B-E0A4-4FE1-8367-FF1989859295}" type="slidenum">
              <a:rPr lang="sv-SE" smtClean="0"/>
              <a:t>‹#›</a:t>
            </a:fld>
            <a:endParaRPr lang="sv-SE"/>
          </a:p>
        </p:txBody>
      </p:sp>
    </p:spTree>
    <p:extLst>
      <p:ext uri="{BB962C8B-B14F-4D97-AF65-F5344CB8AC3E}">
        <p14:creationId xmlns:p14="http://schemas.microsoft.com/office/powerpoint/2010/main" val="4027805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hyperlink" Target="https://www.youtube.com/watch?v=J5vxYzFnSl4" TargetMode="External"/><Relationship Id="rId4" Type="http://schemas.openxmlformats.org/officeDocument/2006/relationships/hyperlink" Target="http://www.samordningsforbundethbs.s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3.emf"/><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3ADADA07-E1D4-CA48-2A37-D6981AE9A71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309120" y="681037"/>
            <a:ext cx="3779547" cy="2868279"/>
          </a:xfrm>
          <a:prstGeom prst="rect">
            <a:avLst/>
          </a:prstGeom>
        </p:spPr>
      </p:pic>
      <p:pic>
        <p:nvPicPr>
          <p:cNvPr id="12" name="Bildobjekt 11">
            <a:extLst>
              <a:ext uri="{FF2B5EF4-FFF2-40B4-BE49-F238E27FC236}">
                <a16:creationId xmlns:a16="http://schemas.microsoft.com/office/drawing/2014/main" id="{78EBAA03-1D61-2FAF-64FC-69795150F5B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85607" y="2718956"/>
            <a:ext cx="4969163" cy="3975331"/>
          </a:xfrm>
          <a:prstGeom prst="rect">
            <a:avLst/>
          </a:prstGeom>
        </p:spPr>
      </p:pic>
      <p:pic>
        <p:nvPicPr>
          <p:cNvPr id="11" name="Bildobjekt 10">
            <a:extLst>
              <a:ext uri="{FF2B5EF4-FFF2-40B4-BE49-F238E27FC236}">
                <a16:creationId xmlns:a16="http://schemas.microsoft.com/office/drawing/2014/main" id="{DCFFFA7F-E5E8-293B-9CBF-E4D149CBF4F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258487" y="2766696"/>
            <a:ext cx="4647906" cy="3718325"/>
          </a:xfrm>
          <a:prstGeom prst="rect">
            <a:avLst/>
          </a:prstGeom>
        </p:spPr>
      </p:pic>
      <p:sp>
        <p:nvSpPr>
          <p:cNvPr id="2" name="Rubrik 1">
            <a:extLst>
              <a:ext uri="{FF2B5EF4-FFF2-40B4-BE49-F238E27FC236}">
                <a16:creationId xmlns:a16="http://schemas.microsoft.com/office/drawing/2014/main" id="{7132369C-BD01-13E2-A72D-40483655B733}"/>
              </a:ext>
            </a:extLst>
          </p:cNvPr>
          <p:cNvSpPr>
            <a:spLocks noGrp="1"/>
          </p:cNvSpPr>
          <p:nvPr>
            <p:ph type="title"/>
          </p:nvPr>
        </p:nvSpPr>
        <p:spPr>
          <a:xfrm>
            <a:off x="838199" y="639918"/>
            <a:ext cx="10515600" cy="1325563"/>
          </a:xfrm>
        </p:spPr>
        <p:txBody>
          <a:bodyPr>
            <a:noAutofit/>
          </a:bodyPr>
          <a:lstStyle/>
          <a:p>
            <a:pPr algn="ctr"/>
            <a:r>
              <a:rPr lang="sv-SE" sz="3600" dirty="0">
                <a:solidFill>
                  <a:schemeClr val="accent1">
                    <a:lumMod val="75000"/>
                  </a:schemeClr>
                </a:solidFill>
                <a:cs typeface="Arial" pitchFamily="34" charset="0"/>
              </a:rPr>
              <a:t>Varmt välkommen till vårt informationstillfälle med </a:t>
            </a:r>
            <a:br>
              <a:rPr lang="sv-SE" sz="3600" dirty="0">
                <a:solidFill>
                  <a:schemeClr val="accent1">
                    <a:lumMod val="75000"/>
                  </a:schemeClr>
                </a:solidFill>
                <a:cs typeface="Arial" pitchFamily="34" charset="0"/>
              </a:rPr>
            </a:br>
            <a:r>
              <a:rPr lang="sv-SE" sz="3600" dirty="0">
                <a:solidFill>
                  <a:schemeClr val="accent1">
                    <a:lumMod val="75000"/>
                  </a:schemeClr>
                </a:solidFill>
                <a:cs typeface="Arial" pitchFamily="34" charset="0"/>
              </a:rPr>
              <a:t>samordningsförbundets finansierade insatser!</a:t>
            </a:r>
          </a:p>
        </p:txBody>
      </p:sp>
      <p:sp>
        <p:nvSpPr>
          <p:cNvPr id="3" name="Platshållare för innehåll 2">
            <a:extLst>
              <a:ext uri="{FF2B5EF4-FFF2-40B4-BE49-F238E27FC236}">
                <a16:creationId xmlns:a16="http://schemas.microsoft.com/office/drawing/2014/main" id="{9658F899-B4B7-80F6-999A-712FD86E4852}"/>
              </a:ext>
            </a:extLst>
          </p:cNvPr>
          <p:cNvSpPr>
            <a:spLocks noGrp="1"/>
          </p:cNvSpPr>
          <p:nvPr>
            <p:ph idx="1"/>
          </p:nvPr>
        </p:nvSpPr>
        <p:spPr>
          <a:xfrm>
            <a:off x="838200" y="1825625"/>
            <a:ext cx="10515600" cy="4351338"/>
          </a:xfrm>
        </p:spPr>
        <p:txBody>
          <a:bodyPr/>
          <a:lstStyle/>
          <a:p>
            <a:pPr marL="0" indent="0" algn="ctr">
              <a:buNone/>
            </a:pPr>
            <a:endParaRPr lang="sv-SE" sz="2400" b="1" dirty="0">
              <a:solidFill>
                <a:schemeClr val="accent1">
                  <a:lumMod val="75000"/>
                </a:schemeClr>
              </a:solidFill>
              <a:ea typeface="+mj-ea"/>
              <a:cs typeface="Arial" pitchFamily="34" charset="0"/>
            </a:endParaRPr>
          </a:p>
          <a:p>
            <a:pPr marL="0" indent="0" algn="ctr">
              <a:buNone/>
            </a:pPr>
            <a:endParaRPr lang="sv-SE" sz="2400" b="1" dirty="0">
              <a:solidFill>
                <a:schemeClr val="accent1">
                  <a:lumMod val="75000"/>
                </a:schemeClr>
              </a:solidFill>
              <a:ea typeface="+mj-ea"/>
              <a:cs typeface="Arial" pitchFamily="34" charset="0"/>
            </a:endParaRPr>
          </a:p>
          <a:p>
            <a:pPr marL="0" indent="0" algn="ctr">
              <a:buNone/>
            </a:pPr>
            <a:endParaRPr lang="sv-SE" sz="2400" b="1" dirty="0">
              <a:solidFill>
                <a:schemeClr val="accent1">
                  <a:lumMod val="75000"/>
                </a:schemeClr>
              </a:solidFill>
              <a:ea typeface="+mj-ea"/>
              <a:cs typeface="Arial" pitchFamily="34" charset="0"/>
            </a:endParaRPr>
          </a:p>
          <a:p>
            <a:pPr marL="0" indent="0" algn="ctr">
              <a:buNone/>
            </a:pPr>
            <a:endParaRPr lang="sv-SE" sz="2400" b="1" dirty="0">
              <a:solidFill>
                <a:schemeClr val="accent1">
                  <a:lumMod val="75000"/>
                </a:schemeClr>
              </a:solidFill>
              <a:ea typeface="+mj-ea"/>
              <a:cs typeface="Arial" pitchFamily="34" charset="0"/>
            </a:endParaRPr>
          </a:p>
          <a:p>
            <a:pPr marL="0" indent="0" algn="ctr">
              <a:buNone/>
            </a:pPr>
            <a:endParaRPr lang="sv-SE" sz="2400" b="1" dirty="0">
              <a:solidFill>
                <a:schemeClr val="accent1">
                  <a:lumMod val="75000"/>
                </a:schemeClr>
              </a:solidFill>
              <a:ea typeface="+mj-ea"/>
              <a:cs typeface="Arial" pitchFamily="34" charset="0"/>
            </a:endParaRPr>
          </a:p>
          <a:p>
            <a:pPr marL="0" indent="0" algn="ctr">
              <a:buNone/>
            </a:pPr>
            <a:endParaRPr lang="sv-SE" sz="2400" b="1" dirty="0">
              <a:solidFill>
                <a:schemeClr val="accent1">
                  <a:lumMod val="75000"/>
                </a:schemeClr>
              </a:solidFill>
              <a:ea typeface="+mj-ea"/>
              <a:cs typeface="Arial" pitchFamily="34" charset="0"/>
            </a:endParaRPr>
          </a:p>
        </p:txBody>
      </p:sp>
      <p:pic>
        <p:nvPicPr>
          <p:cNvPr id="6" name="Bildobjekt 5" descr="En bild som visar text, Teckensnitt, skärmbild&#10;&#10;Automatiskt genererad beskrivning">
            <a:extLst>
              <a:ext uri="{FF2B5EF4-FFF2-40B4-BE49-F238E27FC236}">
                <a16:creationId xmlns:a16="http://schemas.microsoft.com/office/drawing/2014/main" id="{236F27E7-2FF7-DB2A-5A89-AB36BF700E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2838450"/>
            <a:ext cx="5895975" cy="1181100"/>
          </a:xfrm>
          <a:prstGeom prst="rect">
            <a:avLst/>
          </a:prstGeom>
        </p:spPr>
      </p:pic>
      <p:sp>
        <p:nvSpPr>
          <p:cNvPr id="8" name="Rectangle 1">
            <a:extLst>
              <a:ext uri="{FF2B5EF4-FFF2-40B4-BE49-F238E27FC236}">
                <a16:creationId xmlns:a16="http://schemas.microsoft.com/office/drawing/2014/main" id="{6D9774C4-3A60-92A8-EEF1-6D173F0288A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9" name="Rectangle 2">
            <a:extLst>
              <a:ext uri="{FF2B5EF4-FFF2-40B4-BE49-F238E27FC236}">
                <a16:creationId xmlns:a16="http://schemas.microsoft.com/office/drawing/2014/main" id="{AA47D3A5-5612-9D58-A5D2-554E5411FE46}"/>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v-SE"/>
          </a:p>
        </p:txBody>
      </p:sp>
    </p:spTree>
    <p:extLst>
      <p:ext uri="{BB962C8B-B14F-4D97-AF65-F5344CB8AC3E}">
        <p14:creationId xmlns:p14="http://schemas.microsoft.com/office/powerpoint/2010/main" val="1275506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5456" y="260648"/>
            <a:ext cx="8645139" cy="5752148"/>
          </a:xfrm>
          <a:prstGeom prst="rect">
            <a:avLst/>
          </a:prstGeom>
        </p:spPr>
      </p:pic>
      <p:sp>
        <p:nvSpPr>
          <p:cNvPr id="7" name="textruta 6"/>
          <p:cNvSpPr txBox="1"/>
          <p:nvPr/>
        </p:nvSpPr>
        <p:spPr>
          <a:xfrm>
            <a:off x="2076024" y="4338000"/>
            <a:ext cx="8064000" cy="1476000"/>
          </a:xfrm>
          <a:prstGeom prst="rect">
            <a:avLst/>
          </a:prstGeom>
          <a:solidFill>
            <a:schemeClr val="bg1">
              <a:lumMod val="95000"/>
              <a:alpha val="60000"/>
            </a:schemeClr>
          </a:solidFill>
        </p:spPr>
        <p:txBody>
          <a:bodyPr wrap="square" lIns="360000" tIns="0" rIns="360000" bIns="0" rtlCol="0" anchor="ctr" anchorCtr="0">
            <a:noAutofit/>
          </a:bodyPr>
          <a:lstStyle/>
          <a:p>
            <a:pPr>
              <a:lnSpc>
                <a:spcPts val="4400"/>
              </a:lnSpc>
            </a:pPr>
            <a:r>
              <a:rPr lang="pt-BR" sz="3200" b="1" dirty="0">
                <a:latin typeface="Calibri"/>
                <a:cs typeface="Calibri"/>
              </a:rPr>
              <a:t>Din Tur – Ett samordnat stöd för unga som varken arbetar eller studerar</a:t>
            </a:r>
            <a:endParaRPr lang="pt-BR" sz="3200" b="1" baseline="30000" dirty="0">
              <a:latin typeface="Calibri"/>
              <a:cs typeface="Calibri"/>
            </a:endParaRPr>
          </a:p>
        </p:txBody>
      </p:sp>
      <p:pic>
        <p:nvPicPr>
          <p:cNvPr id="3" name="Bildobjekt 2">
            <a:extLst>
              <a:ext uri="{FF2B5EF4-FFF2-40B4-BE49-F238E27FC236}">
                <a16:creationId xmlns:a16="http://schemas.microsoft.com/office/drawing/2014/main" id="{3EE43A0A-5F59-33DD-5B15-E947591CEF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pic>
        <p:nvPicPr>
          <p:cNvPr id="6" name="Bildobjekt 5" descr="En bild som visar Grafik, skärmbild, grafisk design, design&#10;&#10;Automatiskt genererad beskrivning">
            <a:extLst>
              <a:ext uri="{FF2B5EF4-FFF2-40B4-BE49-F238E27FC236}">
                <a16:creationId xmlns:a16="http://schemas.microsoft.com/office/drawing/2014/main" id="{95F2857D-4DAA-81B3-A683-EE4A08592E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518" y="6089273"/>
            <a:ext cx="1791875" cy="627876"/>
          </a:xfrm>
          <a:prstGeom prst="rect">
            <a:avLst/>
          </a:prstGeom>
        </p:spPr>
      </p:pic>
    </p:spTree>
    <p:extLst>
      <p:ext uri="{BB962C8B-B14F-4D97-AF65-F5344CB8AC3E}">
        <p14:creationId xmlns:p14="http://schemas.microsoft.com/office/powerpoint/2010/main" val="2985294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a:xfrm>
            <a:off x="765575" y="1005786"/>
            <a:ext cx="8712968" cy="4968552"/>
          </a:xfrm>
        </p:spPr>
        <p:txBody>
          <a:bodyPr/>
          <a:lstStyle/>
          <a:p>
            <a:pPr fontAlgn="base">
              <a:lnSpc>
                <a:spcPct val="100000"/>
              </a:lnSpc>
              <a:spcBef>
                <a:spcPts val="0"/>
              </a:spcBef>
            </a:pPr>
            <a:r>
              <a:rPr lang="sv-SE" dirty="0">
                <a:solidFill>
                  <a:schemeClr val="accent1">
                    <a:lumMod val="75000"/>
                  </a:schemeClr>
                </a:solidFill>
              </a:rPr>
              <a:t>Att unga snabbare och i högre</a:t>
            </a:r>
            <a:br>
              <a:rPr lang="sv-SE" dirty="0">
                <a:solidFill>
                  <a:schemeClr val="accent1">
                    <a:lumMod val="75000"/>
                  </a:schemeClr>
                </a:solidFill>
              </a:rPr>
            </a:br>
            <a:r>
              <a:rPr lang="sv-SE" dirty="0">
                <a:solidFill>
                  <a:schemeClr val="accent1">
                    <a:lumMod val="75000"/>
                  </a:schemeClr>
                </a:solidFill>
              </a:rPr>
              <a:t> omfattning får ett sammanhållet och</a:t>
            </a:r>
            <a:br>
              <a:rPr lang="sv-SE" dirty="0">
                <a:solidFill>
                  <a:schemeClr val="accent1">
                    <a:lumMod val="75000"/>
                  </a:schemeClr>
                </a:solidFill>
              </a:rPr>
            </a:br>
            <a:r>
              <a:rPr lang="sv-SE" dirty="0">
                <a:solidFill>
                  <a:schemeClr val="accent1">
                    <a:lumMod val="75000"/>
                  </a:schemeClr>
                </a:solidFill>
              </a:rPr>
              <a:t> individanpassat stöd till arbete/studier</a:t>
            </a:r>
          </a:p>
          <a:p>
            <a:pPr marL="0" indent="0" fontAlgn="base">
              <a:lnSpc>
                <a:spcPct val="100000"/>
              </a:lnSpc>
              <a:spcBef>
                <a:spcPts val="0"/>
              </a:spcBef>
              <a:buNone/>
            </a:pPr>
            <a:endParaRPr lang="sv-SE" dirty="0">
              <a:solidFill>
                <a:schemeClr val="accent1">
                  <a:lumMod val="75000"/>
                </a:schemeClr>
              </a:solidFill>
            </a:endParaRPr>
          </a:p>
          <a:p>
            <a:pPr fontAlgn="base">
              <a:lnSpc>
                <a:spcPct val="100000"/>
              </a:lnSpc>
              <a:spcBef>
                <a:spcPts val="0"/>
              </a:spcBef>
            </a:pPr>
            <a:r>
              <a:rPr lang="sv-SE" dirty="0">
                <a:solidFill>
                  <a:schemeClr val="accent1">
                    <a:lumMod val="75000"/>
                  </a:schemeClr>
                </a:solidFill>
              </a:rPr>
              <a:t>Hitta nya former för att söka</a:t>
            </a:r>
            <a:br>
              <a:rPr lang="sv-SE" dirty="0">
                <a:solidFill>
                  <a:schemeClr val="accent1">
                    <a:lumMod val="75000"/>
                  </a:schemeClr>
                </a:solidFill>
              </a:rPr>
            </a:br>
            <a:r>
              <a:rPr lang="sv-SE" dirty="0">
                <a:solidFill>
                  <a:schemeClr val="accent1">
                    <a:lumMod val="75000"/>
                  </a:schemeClr>
                </a:solidFill>
              </a:rPr>
              <a:t> upp de unga som inte nås idag</a:t>
            </a:r>
          </a:p>
          <a:p>
            <a:pPr marL="0" indent="0" fontAlgn="base">
              <a:lnSpc>
                <a:spcPct val="100000"/>
              </a:lnSpc>
              <a:spcBef>
                <a:spcPts val="0"/>
              </a:spcBef>
              <a:buNone/>
            </a:pPr>
            <a:endParaRPr lang="sv-SE" dirty="0">
              <a:solidFill>
                <a:schemeClr val="accent1">
                  <a:lumMod val="75000"/>
                </a:schemeClr>
              </a:solidFill>
            </a:endParaRPr>
          </a:p>
          <a:p>
            <a:pPr fontAlgn="base">
              <a:lnSpc>
                <a:spcPct val="100000"/>
              </a:lnSpc>
              <a:spcBef>
                <a:spcPts val="0"/>
              </a:spcBef>
            </a:pPr>
            <a:r>
              <a:rPr lang="sv-SE" dirty="0">
                <a:solidFill>
                  <a:schemeClr val="accent1">
                    <a:lumMod val="75000"/>
                  </a:schemeClr>
                </a:solidFill>
              </a:rPr>
              <a:t>Fördjupad samverkan </a:t>
            </a:r>
            <a:br>
              <a:rPr lang="sv-SE" dirty="0">
                <a:solidFill>
                  <a:schemeClr val="accent1">
                    <a:lumMod val="75000"/>
                  </a:schemeClr>
                </a:solidFill>
              </a:rPr>
            </a:br>
            <a:endParaRPr lang="sv-SE" dirty="0">
              <a:solidFill>
                <a:schemeClr val="accent1">
                  <a:lumMod val="75000"/>
                </a:schemeClr>
              </a:solidFill>
            </a:endParaRPr>
          </a:p>
          <a:p>
            <a:pPr fontAlgn="base">
              <a:lnSpc>
                <a:spcPct val="100000"/>
              </a:lnSpc>
              <a:spcBef>
                <a:spcPts val="0"/>
              </a:spcBef>
            </a:pPr>
            <a:r>
              <a:rPr lang="sv-SE" dirty="0">
                <a:solidFill>
                  <a:schemeClr val="accent1">
                    <a:lumMod val="75000"/>
                  </a:schemeClr>
                </a:solidFill>
              </a:rPr>
              <a:t>Supported </a:t>
            </a:r>
            <a:r>
              <a:rPr lang="sv-SE" dirty="0" err="1">
                <a:solidFill>
                  <a:schemeClr val="accent1">
                    <a:lumMod val="75000"/>
                  </a:schemeClr>
                </a:solidFill>
              </a:rPr>
              <a:t>Employment</a:t>
            </a:r>
            <a:r>
              <a:rPr lang="sv-SE" dirty="0">
                <a:solidFill>
                  <a:schemeClr val="accent1">
                    <a:lumMod val="75000"/>
                  </a:schemeClr>
                </a:solidFill>
              </a:rPr>
              <a:t>, </a:t>
            </a:r>
          </a:p>
          <a:p>
            <a:pPr marL="0" indent="0" fontAlgn="base">
              <a:lnSpc>
                <a:spcPct val="100000"/>
              </a:lnSpc>
              <a:spcBef>
                <a:spcPts val="0"/>
              </a:spcBef>
              <a:buNone/>
            </a:pPr>
            <a:r>
              <a:rPr lang="sv-SE" dirty="0">
                <a:solidFill>
                  <a:schemeClr val="accent1">
                    <a:lumMod val="75000"/>
                  </a:schemeClr>
                </a:solidFill>
              </a:rPr>
              <a:t>   Supported Education, Case Management</a:t>
            </a:r>
          </a:p>
          <a:p>
            <a:pPr marL="0" indent="0">
              <a:buNone/>
            </a:pPr>
            <a:endParaRPr lang="sv-SE" dirty="0"/>
          </a:p>
        </p:txBody>
      </p:sp>
      <p:sp>
        <p:nvSpPr>
          <p:cNvPr id="3" name="Rubrik 2"/>
          <p:cNvSpPr>
            <a:spLocks noGrp="1"/>
          </p:cNvSpPr>
          <p:nvPr>
            <p:ph type="ctrTitle"/>
          </p:nvPr>
        </p:nvSpPr>
        <p:spPr>
          <a:xfrm>
            <a:off x="2173806" y="455873"/>
            <a:ext cx="7772400" cy="524855"/>
          </a:xfrm>
        </p:spPr>
        <p:txBody>
          <a:bodyPr/>
          <a:lstStyle/>
          <a:p>
            <a:pPr algn="ctr"/>
            <a:r>
              <a:rPr lang="sv-SE" sz="4400" dirty="0">
                <a:latin typeface="+mj-lt"/>
              </a:rPr>
              <a:t>Projektets syfte </a:t>
            </a:r>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17713" t="3932" r="20863" b="7476"/>
          <a:stretch/>
        </p:blipFill>
        <p:spPr>
          <a:xfrm>
            <a:off x="7082902" y="1204149"/>
            <a:ext cx="4343523" cy="4176464"/>
          </a:xfrm>
          <a:prstGeom prst="rect">
            <a:avLst/>
          </a:prstGeom>
          <a:ln>
            <a:noFill/>
          </a:ln>
          <a:effectLst>
            <a:softEdge rad="112500"/>
          </a:effectLst>
        </p:spPr>
      </p:pic>
      <p:pic>
        <p:nvPicPr>
          <p:cNvPr id="5" name="Bildobjekt 4">
            <a:extLst>
              <a:ext uri="{FF2B5EF4-FFF2-40B4-BE49-F238E27FC236}">
                <a16:creationId xmlns:a16="http://schemas.microsoft.com/office/drawing/2014/main" id="{29102F70-A836-3FB9-090D-4CB476956F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pic>
        <p:nvPicPr>
          <p:cNvPr id="6" name="Bildobjekt 5" descr="En bild som visar Grafik, skärmbild, grafisk design, design&#10;&#10;Automatiskt genererad beskrivning">
            <a:extLst>
              <a:ext uri="{FF2B5EF4-FFF2-40B4-BE49-F238E27FC236}">
                <a16:creationId xmlns:a16="http://schemas.microsoft.com/office/drawing/2014/main" id="{7FDF372A-538E-19D7-D835-DDB3C2D11E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931" y="6166991"/>
            <a:ext cx="1791875" cy="627876"/>
          </a:xfrm>
          <a:prstGeom prst="rect">
            <a:avLst/>
          </a:prstGeom>
        </p:spPr>
      </p:pic>
    </p:spTree>
    <p:extLst>
      <p:ext uri="{BB962C8B-B14F-4D97-AF65-F5344CB8AC3E}">
        <p14:creationId xmlns:p14="http://schemas.microsoft.com/office/powerpoint/2010/main" val="4012597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bildnummer 1"/>
          <p:cNvSpPr>
            <a:spLocks noGrp="1"/>
          </p:cNvSpPr>
          <p:nvPr>
            <p:ph type="sldNum" sz="quarter" idx="4"/>
          </p:nvPr>
        </p:nvSpPr>
        <p:spPr>
          <a:xfrm>
            <a:off x="-4140968" y="7965504"/>
            <a:ext cx="2133600" cy="2510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16AC8FF-D152-824B-914B-97156E41248B}" type="slidenum">
              <a:rPr kumimoji="0" lang="sv-SE" sz="1200" b="0" i="0" u="none" strike="noStrike" kern="1200" cap="none" spc="0" normalizeH="0" baseline="0" noProof="0">
                <a:ln>
                  <a:noFill/>
                </a:ln>
                <a:solidFill>
                  <a:prstClr val="black">
                    <a:tint val="75000"/>
                  </a:prstClr>
                </a:solidFill>
                <a:effectLst/>
                <a:uLnTx/>
                <a:uFillTx/>
                <a:latin typeface="Calibri"/>
                <a:ea typeface="+mn-ea"/>
                <a:cs typeface="Calibri"/>
              </a:rPr>
              <a:pPr marL="0" marR="0" lvl="0" indent="0" algn="l" defTabSz="4572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tint val="75000"/>
                </a:prstClr>
              </a:solidFill>
              <a:effectLst/>
              <a:uLnTx/>
              <a:uFillTx/>
              <a:latin typeface="Calibri"/>
              <a:ea typeface="+mn-ea"/>
              <a:cs typeface="Calibri"/>
            </a:endParaRPr>
          </a:p>
        </p:txBody>
      </p:sp>
      <p:sp>
        <p:nvSpPr>
          <p:cNvPr id="6" name="Rektangel 5"/>
          <p:cNvSpPr/>
          <p:nvPr/>
        </p:nvSpPr>
        <p:spPr>
          <a:xfrm>
            <a:off x="885191" y="689072"/>
            <a:ext cx="10218335" cy="70788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4000" b="1" dirty="0">
                <a:solidFill>
                  <a:schemeClr val="accent1">
                    <a:lumMod val="75000"/>
                  </a:schemeClr>
                </a:solidFill>
                <a:latin typeface="+mj-lt"/>
              </a:rPr>
              <a:t>MIA</a:t>
            </a:r>
            <a:r>
              <a:rPr kumimoji="0" lang="sv-SE" sz="4000" b="1" i="0" u="none" strike="noStrike" kern="1200" cap="none" spc="0" normalizeH="0" baseline="0" noProof="0" dirty="0">
                <a:ln>
                  <a:noFill/>
                </a:ln>
                <a:solidFill>
                  <a:schemeClr val="accent1">
                    <a:lumMod val="75000"/>
                  </a:schemeClr>
                </a:solidFill>
                <a:effectLst/>
                <a:uLnTx/>
                <a:uFillTx/>
                <a:latin typeface="+mj-lt"/>
                <a:ea typeface="+mn-ea"/>
                <a:cs typeface="+mn-cs"/>
              </a:rPr>
              <a:t> </a:t>
            </a:r>
            <a:endParaRPr kumimoji="0" lang="sv-SE" sz="4000" b="0" i="0" u="none" strike="noStrike" kern="1200" cap="none" spc="0" normalizeH="0" baseline="0" noProof="0" dirty="0">
              <a:ln>
                <a:noFill/>
              </a:ln>
              <a:solidFill>
                <a:prstClr val="black"/>
              </a:solidFill>
              <a:effectLst/>
              <a:uLnTx/>
              <a:uFillTx/>
              <a:latin typeface="+mj-lt"/>
            </a:endParaRPr>
          </a:p>
        </p:txBody>
      </p:sp>
      <p:sp>
        <p:nvSpPr>
          <p:cNvPr id="8" name="Rektangel 7"/>
          <p:cNvSpPr/>
          <p:nvPr/>
        </p:nvSpPr>
        <p:spPr>
          <a:xfrm>
            <a:off x="-2400944" y="-7735595"/>
            <a:ext cx="1078294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yrkesvägledare</a:t>
            </a:r>
          </a:p>
        </p:txBody>
      </p:sp>
      <p:pic>
        <p:nvPicPr>
          <p:cNvPr id="17" name="Bildobjekt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cxnSp>
        <p:nvCxnSpPr>
          <p:cNvPr id="4" name="Rak koppling 3">
            <a:extLst>
              <a:ext uri="{FF2B5EF4-FFF2-40B4-BE49-F238E27FC236}">
                <a16:creationId xmlns:a16="http://schemas.microsoft.com/office/drawing/2014/main" id="{81E99F45-6C12-6F8F-186B-D3EDABF45C4B}"/>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sp>
        <p:nvSpPr>
          <p:cNvPr id="3" name="Rektangel 2">
            <a:extLst>
              <a:ext uri="{FF2B5EF4-FFF2-40B4-BE49-F238E27FC236}">
                <a16:creationId xmlns:a16="http://schemas.microsoft.com/office/drawing/2014/main" id="{F470ACE7-41CB-7B15-D95C-C2F1DDFD7F9E}"/>
              </a:ext>
            </a:extLst>
          </p:cNvPr>
          <p:cNvSpPr/>
          <p:nvPr/>
        </p:nvSpPr>
        <p:spPr>
          <a:xfrm>
            <a:off x="885190" y="1396959"/>
            <a:ext cx="4901835" cy="1827964"/>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15F4171D-107A-273A-B1A2-638622098FD1}"/>
              </a:ext>
            </a:extLst>
          </p:cNvPr>
          <p:cNvSpPr txBox="1"/>
          <p:nvPr/>
        </p:nvSpPr>
        <p:spPr>
          <a:xfrm>
            <a:off x="1035503" y="1503123"/>
            <a:ext cx="4346532" cy="1615827"/>
          </a:xfrm>
          <a:prstGeom prst="rect">
            <a:avLst/>
          </a:prstGeom>
          <a:noFill/>
        </p:spPr>
        <p:txBody>
          <a:bodyPr wrap="square" rtlCol="0">
            <a:spAutoFit/>
          </a:bodyPr>
          <a:lstStyle/>
          <a:p>
            <a:pPr>
              <a:lnSpc>
                <a:spcPct val="150000"/>
              </a:lnSpc>
            </a:pPr>
            <a:r>
              <a:rPr lang="sv-SE" b="1" dirty="0">
                <a:solidFill>
                  <a:schemeClr val="accent1">
                    <a:lumMod val="75000"/>
                  </a:schemeClr>
                </a:solidFill>
                <a:effectLst/>
                <a:ea typeface="Calibri" panose="020F0502020204030204" pitchFamily="34" charset="0"/>
              </a:rPr>
              <a:t>Målgrupp</a:t>
            </a:r>
          </a:p>
          <a:p>
            <a:pPr marL="285750" indent="-285750">
              <a:buFont typeface="Arial" panose="020B0604020202020204" pitchFamily="34" charset="0"/>
              <a:buChar char="•"/>
            </a:pPr>
            <a:r>
              <a:rPr lang="sv-SE" dirty="0">
                <a:solidFill>
                  <a:schemeClr val="accent1">
                    <a:lumMod val="75000"/>
                  </a:schemeClr>
                </a:solidFill>
                <a:ea typeface="Calibri" panose="020F0502020204030204" pitchFamily="34" charset="0"/>
              </a:rPr>
              <a:t>18-66 år</a:t>
            </a:r>
          </a:p>
          <a:p>
            <a:pPr marL="285750" indent="-285750">
              <a:buFont typeface="Arial" panose="020B0604020202020204" pitchFamily="34" charset="0"/>
              <a:buChar char="•"/>
            </a:pPr>
            <a:r>
              <a:rPr lang="sv-SE" dirty="0">
                <a:solidFill>
                  <a:schemeClr val="accent1">
                    <a:lumMod val="75000"/>
                  </a:schemeClr>
                </a:solidFill>
                <a:effectLst/>
                <a:ea typeface="Calibri" panose="020F0502020204030204" pitchFamily="34" charset="0"/>
              </a:rPr>
              <a:t>Är i behov av samordnad re</a:t>
            </a:r>
            <a:r>
              <a:rPr lang="sv-SE" dirty="0">
                <a:solidFill>
                  <a:schemeClr val="accent1">
                    <a:lumMod val="75000"/>
                  </a:schemeClr>
                </a:solidFill>
                <a:ea typeface="Calibri" panose="020F0502020204030204" pitchFamily="34" charset="0"/>
              </a:rPr>
              <a:t>habilitering</a:t>
            </a:r>
          </a:p>
          <a:p>
            <a:pPr marL="285750" indent="-285750">
              <a:buFont typeface="Arial" panose="020B0604020202020204" pitchFamily="34" charset="0"/>
              <a:buChar char="•"/>
            </a:pPr>
            <a:r>
              <a:rPr lang="sv-SE" dirty="0">
                <a:solidFill>
                  <a:schemeClr val="accent1">
                    <a:lumMod val="75000"/>
                  </a:schemeClr>
                </a:solidFill>
                <a:effectLst/>
                <a:ea typeface="Calibri" panose="020F0502020204030204" pitchFamily="34" charset="0"/>
              </a:rPr>
              <a:t>Kan börja arbetsträning med rätt stöd och anpassning inom 6 månader</a:t>
            </a:r>
          </a:p>
        </p:txBody>
      </p:sp>
      <p:sp>
        <p:nvSpPr>
          <p:cNvPr id="9" name="Rektangel 8">
            <a:extLst>
              <a:ext uri="{FF2B5EF4-FFF2-40B4-BE49-F238E27FC236}">
                <a16:creationId xmlns:a16="http://schemas.microsoft.com/office/drawing/2014/main" id="{F106E7D0-D65D-E210-9936-FE0B32927307}"/>
              </a:ext>
            </a:extLst>
          </p:cNvPr>
          <p:cNvSpPr/>
          <p:nvPr/>
        </p:nvSpPr>
        <p:spPr>
          <a:xfrm>
            <a:off x="885190" y="3373204"/>
            <a:ext cx="4901835" cy="1981674"/>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textruta 9">
            <a:extLst>
              <a:ext uri="{FF2B5EF4-FFF2-40B4-BE49-F238E27FC236}">
                <a16:creationId xmlns:a16="http://schemas.microsoft.com/office/drawing/2014/main" id="{46494261-3397-C717-234F-B4E3A54F8F0E}"/>
              </a:ext>
            </a:extLst>
          </p:cNvPr>
          <p:cNvSpPr txBox="1"/>
          <p:nvPr/>
        </p:nvSpPr>
        <p:spPr>
          <a:xfrm>
            <a:off x="1061520" y="3553786"/>
            <a:ext cx="3858016" cy="1754326"/>
          </a:xfrm>
          <a:prstGeom prst="rect">
            <a:avLst/>
          </a:prstGeom>
          <a:noFill/>
        </p:spPr>
        <p:txBody>
          <a:bodyPr wrap="square" rtlCol="0">
            <a:spAutoFit/>
          </a:bodyPr>
          <a:lstStyle/>
          <a:p>
            <a:r>
              <a:rPr lang="sv-SE" b="1" dirty="0">
                <a:solidFill>
                  <a:schemeClr val="accent1">
                    <a:lumMod val="75000"/>
                  </a:schemeClr>
                </a:solidFill>
              </a:rPr>
              <a:t>Metoder och arbetssätt</a:t>
            </a:r>
          </a:p>
          <a:p>
            <a:pPr marL="285750" indent="-285750">
              <a:buFont typeface="Arial" panose="020B0604020202020204" pitchFamily="34" charset="0"/>
              <a:buChar char="•"/>
            </a:pPr>
            <a:r>
              <a:rPr lang="sv-SE" dirty="0">
                <a:solidFill>
                  <a:schemeClr val="accent1">
                    <a:lumMod val="75000"/>
                  </a:schemeClr>
                </a:solidFill>
              </a:rPr>
              <a:t>Supported Employment</a:t>
            </a:r>
          </a:p>
          <a:p>
            <a:pPr marL="285750" indent="-285750">
              <a:buFont typeface="Arial" panose="020B0604020202020204" pitchFamily="34" charset="0"/>
              <a:buChar char="•"/>
            </a:pPr>
            <a:r>
              <a:rPr lang="sv-SE" dirty="0">
                <a:solidFill>
                  <a:schemeClr val="accent1">
                    <a:lumMod val="75000"/>
                  </a:schemeClr>
                </a:solidFill>
              </a:rPr>
              <a:t>Case Management</a:t>
            </a:r>
          </a:p>
          <a:p>
            <a:pPr marL="285750" indent="-285750">
              <a:buFont typeface="Arial" panose="020B0604020202020204" pitchFamily="34" charset="0"/>
              <a:buChar char="•"/>
            </a:pPr>
            <a:r>
              <a:rPr lang="sv-SE" dirty="0">
                <a:solidFill>
                  <a:schemeClr val="accent1">
                    <a:lumMod val="75000"/>
                  </a:schemeClr>
                </a:solidFill>
              </a:rPr>
              <a:t>MIA Mobiliseringsgrupp</a:t>
            </a:r>
          </a:p>
          <a:p>
            <a:pPr marL="285750" indent="-285750">
              <a:buFont typeface="Arial" panose="020B0604020202020204" pitchFamily="34" charset="0"/>
              <a:buChar char="•"/>
            </a:pPr>
            <a:r>
              <a:rPr lang="sv-SE" dirty="0">
                <a:solidFill>
                  <a:schemeClr val="accent1">
                    <a:lumMod val="75000"/>
                  </a:schemeClr>
                </a:solidFill>
              </a:rPr>
              <a:t>Personcentrerat arbetssätt</a:t>
            </a:r>
          </a:p>
          <a:p>
            <a:pPr marL="285750" indent="-285750">
              <a:buFont typeface="Arial" panose="020B0604020202020204" pitchFamily="34" charset="0"/>
              <a:buChar char="•"/>
            </a:pPr>
            <a:r>
              <a:rPr lang="sv-SE" dirty="0">
                <a:solidFill>
                  <a:schemeClr val="accent1">
                    <a:lumMod val="75000"/>
                  </a:schemeClr>
                </a:solidFill>
              </a:rPr>
              <a:t>Deltagarstyrd verksamhet</a:t>
            </a:r>
          </a:p>
        </p:txBody>
      </p:sp>
      <p:sp>
        <p:nvSpPr>
          <p:cNvPr id="11" name="Rektangel 10">
            <a:extLst>
              <a:ext uri="{FF2B5EF4-FFF2-40B4-BE49-F238E27FC236}">
                <a16:creationId xmlns:a16="http://schemas.microsoft.com/office/drawing/2014/main" id="{5DD48BFC-88E3-FFF5-9134-4EAE3ADD074F}"/>
              </a:ext>
            </a:extLst>
          </p:cNvPr>
          <p:cNvSpPr/>
          <p:nvPr/>
        </p:nvSpPr>
        <p:spPr>
          <a:xfrm>
            <a:off x="5996446" y="2373855"/>
            <a:ext cx="4901835" cy="229557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textruta 11">
            <a:extLst>
              <a:ext uri="{FF2B5EF4-FFF2-40B4-BE49-F238E27FC236}">
                <a16:creationId xmlns:a16="http://schemas.microsoft.com/office/drawing/2014/main" id="{3BF85561-C2F3-3F0C-0547-E5EA92D906FD}"/>
              </a:ext>
            </a:extLst>
          </p:cNvPr>
          <p:cNvSpPr txBox="1"/>
          <p:nvPr/>
        </p:nvSpPr>
        <p:spPr>
          <a:xfrm>
            <a:off x="6214300" y="2505977"/>
            <a:ext cx="3995803" cy="2031325"/>
          </a:xfrm>
          <a:prstGeom prst="rect">
            <a:avLst/>
          </a:prstGeom>
          <a:noFill/>
        </p:spPr>
        <p:txBody>
          <a:bodyPr wrap="square" rtlCol="0">
            <a:spAutoFit/>
          </a:bodyPr>
          <a:lstStyle/>
          <a:p>
            <a:r>
              <a:rPr lang="sv-SE" b="1" dirty="0">
                <a:solidFill>
                  <a:schemeClr val="accent1">
                    <a:lumMod val="75000"/>
                  </a:schemeClr>
                </a:solidFill>
              </a:rPr>
              <a:t>Samverkan</a:t>
            </a:r>
          </a:p>
          <a:p>
            <a:pPr marL="285750" indent="-285750">
              <a:buFont typeface="Arial" panose="020B0604020202020204" pitchFamily="34" charset="0"/>
              <a:buChar char="•"/>
            </a:pPr>
            <a:r>
              <a:rPr lang="sv-SE" dirty="0">
                <a:solidFill>
                  <a:schemeClr val="accent1">
                    <a:lumMod val="75000"/>
                  </a:schemeClr>
                </a:solidFill>
              </a:rPr>
              <a:t>Informationsmöte</a:t>
            </a:r>
          </a:p>
          <a:p>
            <a:pPr marL="285750" indent="-285750">
              <a:buFont typeface="Arial" panose="020B0604020202020204" pitchFamily="34" charset="0"/>
              <a:buChar char="•"/>
            </a:pPr>
            <a:r>
              <a:rPr lang="sv-SE" dirty="0">
                <a:solidFill>
                  <a:schemeClr val="accent1">
                    <a:lumMod val="75000"/>
                  </a:schemeClr>
                </a:solidFill>
              </a:rPr>
              <a:t>Uppföljningsmöten </a:t>
            </a:r>
          </a:p>
          <a:p>
            <a:pPr marL="285750" indent="-285750">
              <a:buFont typeface="Arial" panose="020B0604020202020204" pitchFamily="34" charset="0"/>
              <a:buChar char="•"/>
            </a:pPr>
            <a:r>
              <a:rPr lang="sv-SE" dirty="0">
                <a:solidFill>
                  <a:schemeClr val="accent1">
                    <a:lumMod val="75000"/>
                  </a:schemeClr>
                </a:solidFill>
              </a:rPr>
              <a:t>Gemensam planering</a:t>
            </a:r>
          </a:p>
          <a:p>
            <a:pPr marL="285750" indent="-285750">
              <a:buFont typeface="Arial" panose="020B0604020202020204" pitchFamily="34" charset="0"/>
              <a:buChar char="•"/>
            </a:pPr>
            <a:r>
              <a:rPr lang="sv-SE" dirty="0">
                <a:solidFill>
                  <a:schemeClr val="accent1">
                    <a:lumMod val="75000"/>
                  </a:schemeClr>
                </a:solidFill>
              </a:rPr>
              <a:t>Tydlighet och trygghet för deltagare – förutsättning för att lyckas med arbetsträning</a:t>
            </a:r>
          </a:p>
        </p:txBody>
      </p:sp>
      <p:pic>
        <p:nvPicPr>
          <p:cNvPr id="13" name="Google Shape;59;p14">
            <a:extLst>
              <a:ext uri="{FF2B5EF4-FFF2-40B4-BE49-F238E27FC236}">
                <a16:creationId xmlns:a16="http://schemas.microsoft.com/office/drawing/2014/main" id="{174E1203-C19A-EF84-567D-800B0399F7D3}"/>
              </a:ext>
            </a:extLst>
          </p:cNvPr>
          <p:cNvPicPr preferRelativeResize="0"/>
          <p:nvPr/>
        </p:nvPicPr>
        <p:blipFill rotWithShape="1">
          <a:blip r:embed="rId4">
            <a:alphaModFix/>
          </a:blip>
          <a:srcRect/>
          <a:stretch/>
        </p:blipFill>
        <p:spPr>
          <a:xfrm>
            <a:off x="7893484" y="996384"/>
            <a:ext cx="1828103" cy="996157"/>
          </a:xfrm>
          <a:prstGeom prst="rect">
            <a:avLst/>
          </a:prstGeom>
          <a:noFill/>
          <a:ln>
            <a:noFill/>
          </a:ln>
        </p:spPr>
      </p:pic>
    </p:spTree>
    <p:extLst>
      <p:ext uri="{BB962C8B-B14F-4D97-AF65-F5344CB8AC3E}">
        <p14:creationId xmlns:p14="http://schemas.microsoft.com/office/powerpoint/2010/main" val="1045259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bildnummer 1"/>
          <p:cNvSpPr>
            <a:spLocks noGrp="1"/>
          </p:cNvSpPr>
          <p:nvPr>
            <p:ph type="sldNum" sz="quarter" idx="4"/>
          </p:nvPr>
        </p:nvSpPr>
        <p:spPr>
          <a:xfrm>
            <a:off x="-4140968" y="7965504"/>
            <a:ext cx="2133600" cy="2510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16AC8FF-D152-824B-914B-97156E41248B}" type="slidenum">
              <a:rPr kumimoji="0" lang="sv-SE" sz="1200" b="0" i="0" u="none" strike="noStrike" kern="1200" cap="none" spc="0" normalizeH="0" baseline="0" noProof="0">
                <a:ln>
                  <a:noFill/>
                </a:ln>
                <a:solidFill>
                  <a:prstClr val="black">
                    <a:tint val="75000"/>
                  </a:prstClr>
                </a:solidFill>
                <a:effectLst/>
                <a:uLnTx/>
                <a:uFillTx/>
                <a:latin typeface="Calibri"/>
                <a:ea typeface="+mn-ea"/>
                <a:cs typeface="Calibri"/>
              </a:rPr>
              <a:pPr marL="0" marR="0" lvl="0" indent="0" algn="l" defTabSz="4572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tint val="75000"/>
                </a:prstClr>
              </a:solidFill>
              <a:effectLst/>
              <a:uLnTx/>
              <a:uFillTx/>
              <a:latin typeface="Calibri"/>
              <a:ea typeface="+mn-ea"/>
              <a:cs typeface="Calibri"/>
            </a:endParaRPr>
          </a:p>
        </p:txBody>
      </p:sp>
      <p:sp>
        <p:nvSpPr>
          <p:cNvPr id="6" name="Rektangel 5"/>
          <p:cNvSpPr/>
          <p:nvPr/>
        </p:nvSpPr>
        <p:spPr>
          <a:xfrm>
            <a:off x="1088474" y="695194"/>
            <a:ext cx="10218335" cy="132343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dirty="0">
                <a:ln>
                  <a:noFill/>
                </a:ln>
                <a:solidFill>
                  <a:schemeClr val="accent1">
                    <a:lumMod val="75000"/>
                  </a:schemeClr>
                </a:solidFill>
                <a:effectLst/>
                <a:uLnTx/>
                <a:uFillTx/>
                <a:latin typeface="+mj-lt"/>
                <a:ea typeface="+mn-ea"/>
                <a:cs typeface="+mn-cs"/>
              </a:rPr>
              <a:t>SAMSAS – Samordnat Stöd för SFI-elevers etablering i Arbete och fortsatta Studier</a:t>
            </a:r>
            <a:endParaRPr kumimoji="0" lang="sv-SE" sz="4000" b="0" i="0" u="none" strike="noStrike" kern="1200" cap="none" spc="0" normalizeH="0" baseline="0" noProof="0" dirty="0">
              <a:ln>
                <a:noFill/>
              </a:ln>
              <a:solidFill>
                <a:prstClr val="black"/>
              </a:solidFill>
              <a:effectLst/>
              <a:uLnTx/>
              <a:uFillTx/>
              <a:latin typeface="+mj-lt"/>
            </a:endParaRPr>
          </a:p>
        </p:txBody>
      </p:sp>
      <p:sp>
        <p:nvSpPr>
          <p:cNvPr id="7" name="Rektangel 6"/>
          <p:cNvSpPr/>
          <p:nvPr/>
        </p:nvSpPr>
        <p:spPr>
          <a:xfrm>
            <a:off x="1088474" y="2205108"/>
            <a:ext cx="9600440" cy="3703578"/>
          </a:xfrm>
          <a:prstGeom prst="rect">
            <a:avLst/>
          </a:prstGeom>
        </p:spPr>
        <p:txBody>
          <a:bodyPr wrap="square">
            <a:spAutoFit/>
          </a:bodyPr>
          <a:lstStyle/>
          <a:p>
            <a:pPr marL="342900" lvl="0" indent="-342900">
              <a:lnSpc>
                <a:spcPct val="150000"/>
              </a:lnSpc>
              <a:buSzPts val="1000"/>
              <a:buFont typeface="Symbol" panose="05050102010706020507" pitchFamily="18" charset="2"/>
              <a:buChar char=""/>
              <a:tabLst>
                <a:tab pos="457200" algn="l"/>
              </a:tabLst>
            </a:pPr>
            <a:r>
              <a:rPr lang="sv-SE" sz="2000" dirty="0">
                <a:solidFill>
                  <a:schemeClr val="accent1">
                    <a:lumMod val="75000"/>
                  </a:schemeClr>
                </a:solidFill>
                <a:effectLst/>
                <a:ea typeface="Times New Roman" panose="02020603050405020304" pitchFamily="18" charset="0"/>
              </a:rPr>
              <a:t>Ett nytt pilotprojekt sedan våren 2024.</a:t>
            </a:r>
            <a:endParaRPr lang="sv-SE" sz="2000" dirty="0">
              <a:solidFill>
                <a:schemeClr val="accent1">
                  <a:lumMod val="75000"/>
                </a:schemeClr>
              </a:solidFill>
              <a:effectLst/>
              <a:ea typeface="Calibri" panose="020F0502020204030204" pitchFamily="34" charset="0"/>
            </a:endParaRPr>
          </a:p>
          <a:p>
            <a:pPr marL="342900" lvl="0" indent="-342900">
              <a:lnSpc>
                <a:spcPct val="150000"/>
              </a:lnSpc>
              <a:buSzPts val="1000"/>
              <a:buFont typeface="Symbol" panose="05050102010706020507" pitchFamily="18" charset="2"/>
              <a:buChar char=""/>
              <a:tabLst>
                <a:tab pos="457200" algn="l"/>
              </a:tabLst>
            </a:pPr>
            <a:r>
              <a:rPr lang="sv-SE" sz="2000" dirty="0">
                <a:solidFill>
                  <a:schemeClr val="accent1">
                    <a:lumMod val="75000"/>
                  </a:schemeClr>
                </a:solidFill>
                <a:effectLst/>
                <a:ea typeface="Times New Roman" panose="02020603050405020304" pitchFamily="18" charset="0"/>
              </a:rPr>
              <a:t>Samverkansparter: </a:t>
            </a:r>
            <a:r>
              <a:rPr lang="sv-SE" sz="2000" dirty="0">
                <a:solidFill>
                  <a:schemeClr val="accent1">
                    <a:lumMod val="75000"/>
                  </a:schemeClr>
                </a:solidFill>
                <a:ea typeface="Times New Roman" panose="02020603050405020304" pitchFamily="18" charset="0"/>
              </a:rPr>
              <a:t>B</a:t>
            </a:r>
            <a:r>
              <a:rPr lang="sv-SE" sz="2000" dirty="0">
                <a:solidFill>
                  <a:schemeClr val="accent1">
                    <a:lumMod val="75000"/>
                  </a:schemeClr>
                </a:solidFill>
                <a:effectLst/>
                <a:ea typeface="Times New Roman" panose="02020603050405020304" pitchFamily="18" charset="0"/>
              </a:rPr>
              <a:t>otkyrka vuxenutbildning, Socialtjänsten, Arbetsförmedling </a:t>
            </a:r>
            <a:r>
              <a:rPr lang="sv-SE" sz="2000" dirty="0">
                <a:solidFill>
                  <a:schemeClr val="accent1">
                    <a:lumMod val="75000"/>
                  </a:schemeClr>
                </a:solidFill>
                <a:ea typeface="Times New Roman" panose="02020603050405020304" pitchFamily="18" charset="0"/>
              </a:rPr>
              <a:t>och</a:t>
            </a:r>
            <a:r>
              <a:rPr lang="sv-SE" sz="2000" dirty="0">
                <a:solidFill>
                  <a:schemeClr val="accent1">
                    <a:lumMod val="75000"/>
                  </a:schemeClr>
                </a:solidFill>
                <a:effectLst/>
                <a:ea typeface="Times New Roman" panose="02020603050405020304" pitchFamily="18" charset="0"/>
              </a:rPr>
              <a:t> primärvården.</a:t>
            </a:r>
            <a:endParaRPr lang="sv-SE" sz="2000" dirty="0">
              <a:solidFill>
                <a:schemeClr val="accent1">
                  <a:lumMod val="75000"/>
                </a:schemeClr>
              </a:solidFill>
              <a:effectLst/>
              <a:ea typeface="Calibri" panose="020F0502020204030204" pitchFamily="34" charset="0"/>
            </a:endParaRPr>
          </a:p>
          <a:p>
            <a:pPr marL="342900" lvl="0" indent="-342900">
              <a:lnSpc>
                <a:spcPct val="150000"/>
              </a:lnSpc>
              <a:buSzPts val="1000"/>
              <a:buFont typeface="Symbol" panose="05050102010706020507" pitchFamily="18" charset="2"/>
              <a:buChar char=""/>
              <a:tabLst>
                <a:tab pos="457200" algn="l"/>
              </a:tabLst>
            </a:pPr>
            <a:r>
              <a:rPr lang="sv-SE" sz="2000" dirty="0">
                <a:solidFill>
                  <a:schemeClr val="accent1">
                    <a:lumMod val="75000"/>
                  </a:schemeClr>
                </a:solidFill>
                <a:effectLst/>
                <a:ea typeface="Times New Roman" panose="02020603050405020304" pitchFamily="18" charset="0"/>
              </a:rPr>
              <a:t>Målgruppen för insatsen: SFI-studerande som är i behov av samordnat stöd för att fullgöra sina studier och/eller komma ut i arbete.</a:t>
            </a:r>
            <a:endParaRPr lang="sv-SE" sz="2000" dirty="0">
              <a:solidFill>
                <a:schemeClr val="accent1">
                  <a:lumMod val="75000"/>
                </a:schemeClr>
              </a:solidFill>
              <a:effectLst/>
              <a:ea typeface="Calibri" panose="020F0502020204030204" pitchFamily="34" charset="0"/>
            </a:endParaRPr>
          </a:p>
          <a:p>
            <a:pPr marL="342900" lvl="0" indent="-342900">
              <a:lnSpc>
                <a:spcPct val="150000"/>
              </a:lnSpc>
              <a:spcAft>
                <a:spcPts val="800"/>
              </a:spcAft>
              <a:buSzPts val="1000"/>
              <a:buFont typeface="Symbol" panose="05050102010706020507" pitchFamily="18" charset="2"/>
              <a:buChar char=""/>
              <a:tabLst>
                <a:tab pos="457200" algn="l"/>
              </a:tabLst>
            </a:pPr>
            <a:r>
              <a:rPr lang="sv-SE" sz="2000" dirty="0">
                <a:solidFill>
                  <a:schemeClr val="accent1">
                    <a:lumMod val="75000"/>
                  </a:schemeClr>
                </a:solidFill>
                <a:effectLst/>
                <a:ea typeface="Times New Roman" panose="02020603050405020304" pitchFamily="18" charset="0"/>
              </a:rPr>
              <a:t>Målet med projektet: ta fram en samverkansmodell mellan vuxenutbildningen och de nätverken kring eleven.</a:t>
            </a:r>
            <a:endParaRPr lang="sv-SE" sz="2000" dirty="0">
              <a:solidFill>
                <a:schemeClr val="accent1">
                  <a:lumMod val="75000"/>
                </a:schemeClr>
              </a:solidFill>
              <a:effectLst/>
              <a:ea typeface="Calibri" panose="020F0502020204030204" pitchFamily="34" charset="0"/>
            </a:endParaRPr>
          </a:p>
          <a:p>
            <a:pPr marR="0" lvl="0" algn="l" defTabSz="457200" rtl="0" eaLnBrk="1" fontAlgn="auto" latinLnBrk="0" hangingPunct="1">
              <a:lnSpc>
                <a:spcPct val="100000"/>
              </a:lnSpc>
              <a:spcBef>
                <a:spcPts val="0"/>
              </a:spcBef>
              <a:spcAft>
                <a:spcPts val="0"/>
              </a:spcAft>
              <a:buClrTx/>
              <a:buSzTx/>
              <a:tabLst/>
              <a:defRPr/>
            </a:pPr>
            <a:endParaRPr kumimoji="0" lang="sv-SE" sz="1800" b="1"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Cambria" panose="02040503050406030204" pitchFamily="18" charset="0"/>
              <a:cs typeface="+mn-cs"/>
            </a:endParaRPr>
          </a:p>
        </p:txBody>
      </p:sp>
      <p:sp>
        <p:nvSpPr>
          <p:cNvPr id="8" name="Rektangel 7"/>
          <p:cNvSpPr/>
          <p:nvPr/>
        </p:nvSpPr>
        <p:spPr>
          <a:xfrm>
            <a:off x="-2400944" y="-7735595"/>
            <a:ext cx="1078294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yrkesvägledare</a:t>
            </a:r>
          </a:p>
        </p:txBody>
      </p:sp>
      <p:pic>
        <p:nvPicPr>
          <p:cNvPr id="17" name="Bildobjekt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cxnSp>
        <p:nvCxnSpPr>
          <p:cNvPr id="4" name="Rak koppling 3">
            <a:extLst>
              <a:ext uri="{FF2B5EF4-FFF2-40B4-BE49-F238E27FC236}">
                <a16:creationId xmlns:a16="http://schemas.microsoft.com/office/drawing/2014/main" id="{81E99F45-6C12-6F8F-186B-D3EDABF45C4B}"/>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09436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01D4525C-C227-6744-46F5-8FD0013DA4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cxnSp>
        <p:nvCxnSpPr>
          <p:cNvPr id="7" name="Rak koppling 6">
            <a:extLst>
              <a:ext uri="{FF2B5EF4-FFF2-40B4-BE49-F238E27FC236}">
                <a16:creationId xmlns:a16="http://schemas.microsoft.com/office/drawing/2014/main" id="{21E71B02-ED4D-256D-25C3-71FB2B7B296B}"/>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sp>
        <p:nvSpPr>
          <p:cNvPr id="14" name="Ellips 13">
            <a:extLst>
              <a:ext uri="{FF2B5EF4-FFF2-40B4-BE49-F238E27FC236}">
                <a16:creationId xmlns:a16="http://schemas.microsoft.com/office/drawing/2014/main" id="{53A56A5C-6AF6-9E19-1936-77F93759CAD3}"/>
              </a:ext>
            </a:extLst>
          </p:cNvPr>
          <p:cNvSpPr/>
          <p:nvPr/>
        </p:nvSpPr>
        <p:spPr>
          <a:xfrm>
            <a:off x="4248886" y="1589492"/>
            <a:ext cx="3220454" cy="30603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AF-koordinator</a:t>
            </a:r>
          </a:p>
        </p:txBody>
      </p:sp>
      <p:sp>
        <p:nvSpPr>
          <p:cNvPr id="15" name="Ellips 14">
            <a:extLst>
              <a:ext uri="{FF2B5EF4-FFF2-40B4-BE49-F238E27FC236}">
                <a16:creationId xmlns:a16="http://schemas.microsoft.com/office/drawing/2014/main" id="{49D31D3C-4B16-A18F-9CFC-66083A129919}"/>
              </a:ext>
            </a:extLst>
          </p:cNvPr>
          <p:cNvSpPr/>
          <p:nvPr/>
        </p:nvSpPr>
        <p:spPr>
          <a:xfrm>
            <a:off x="3109286" y="586262"/>
            <a:ext cx="3200399" cy="1125635"/>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Arbetssökande Botkyrka, Huddinge och Salembor</a:t>
            </a:r>
          </a:p>
        </p:txBody>
      </p:sp>
      <p:sp>
        <p:nvSpPr>
          <p:cNvPr id="16" name="Ellips 15">
            <a:extLst>
              <a:ext uri="{FF2B5EF4-FFF2-40B4-BE49-F238E27FC236}">
                <a16:creationId xmlns:a16="http://schemas.microsoft.com/office/drawing/2014/main" id="{9716AD03-893F-4E0A-094F-84D4C649FF33}"/>
              </a:ext>
            </a:extLst>
          </p:cNvPr>
          <p:cNvSpPr/>
          <p:nvPr/>
        </p:nvSpPr>
        <p:spPr>
          <a:xfrm>
            <a:off x="2477977" y="1564762"/>
            <a:ext cx="2422358" cy="805155"/>
          </a:xfrm>
          <a:prstGeom prst="ellipse">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Boendestödjare</a:t>
            </a:r>
          </a:p>
        </p:txBody>
      </p:sp>
      <p:sp>
        <p:nvSpPr>
          <p:cNvPr id="17" name="Ellips 16">
            <a:extLst>
              <a:ext uri="{FF2B5EF4-FFF2-40B4-BE49-F238E27FC236}">
                <a16:creationId xmlns:a16="http://schemas.microsoft.com/office/drawing/2014/main" id="{199F66F2-231A-77D5-4FA5-B11F7B285663}"/>
              </a:ext>
            </a:extLst>
          </p:cNvPr>
          <p:cNvSpPr/>
          <p:nvPr/>
        </p:nvSpPr>
        <p:spPr>
          <a:xfrm>
            <a:off x="4454031" y="4554056"/>
            <a:ext cx="2743199" cy="879918"/>
          </a:xfrm>
          <a:prstGeom prst="ellipse">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Kommunernas IPS-verksamheter</a:t>
            </a:r>
          </a:p>
        </p:txBody>
      </p:sp>
      <p:sp>
        <p:nvSpPr>
          <p:cNvPr id="18" name="Ellips 17">
            <a:extLst>
              <a:ext uri="{FF2B5EF4-FFF2-40B4-BE49-F238E27FC236}">
                <a16:creationId xmlns:a16="http://schemas.microsoft.com/office/drawing/2014/main" id="{9769F7FC-6534-A1C3-478F-0DA5B322E76C}"/>
              </a:ext>
            </a:extLst>
          </p:cNvPr>
          <p:cNvSpPr/>
          <p:nvPr/>
        </p:nvSpPr>
        <p:spPr>
          <a:xfrm>
            <a:off x="1973179" y="2318876"/>
            <a:ext cx="2811763" cy="963854"/>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Vuxenutbildningen</a:t>
            </a:r>
          </a:p>
        </p:txBody>
      </p:sp>
      <p:sp>
        <p:nvSpPr>
          <p:cNvPr id="19" name="Ellips 18">
            <a:extLst>
              <a:ext uri="{FF2B5EF4-FFF2-40B4-BE49-F238E27FC236}">
                <a16:creationId xmlns:a16="http://schemas.microsoft.com/office/drawing/2014/main" id="{2F4F6057-D355-28EF-C362-D1D03983D80A}"/>
              </a:ext>
            </a:extLst>
          </p:cNvPr>
          <p:cNvSpPr/>
          <p:nvPr/>
        </p:nvSpPr>
        <p:spPr>
          <a:xfrm>
            <a:off x="2398294" y="4058383"/>
            <a:ext cx="2819400" cy="931762"/>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Personliga ombud</a:t>
            </a:r>
          </a:p>
        </p:txBody>
      </p:sp>
      <p:sp>
        <p:nvSpPr>
          <p:cNvPr id="20" name="Ellips 19">
            <a:extLst>
              <a:ext uri="{FF2B5EF4-FFF2-40B4-BE49-F238E27FC236}">
                <a16:creationId xmlns:a16="http://schemas.microsoft.com/office/drawing/2014/main" id="{0D98E894-0B9B-B1A7-511B-5C044644074B}"/>
              </a:ext>
            </a:extLst>
          </p:cNvPr>
          <p:cNvSpPr/>
          <p:nvPr/>
        </p:nvSpPr>
        <p:spPr>
          <a:xfrm>
            <a:off x="1244306" y="3150241"/>
            <a:ext cx="3220453" cy="1125635"/>
          </a:xfrm>
          <a:prstGeom prst="ellipse">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Arbetsförmedlare</a:t>
            </a:r>
          </a:p>
        </p:txBody>
      </p:sp>
      <p:sp>
        <p:nvSpPr>
          <p:cNvPr id="21" name="Ellips 20">
            <a:extLst>
              <a:ext uri="{FF2B5EF4-FFF2-40B4-BE49-F238E27FC236}">
                <a16:creationId xmlns:a16="http://schemas.microsoft.com/office/drawing/2014/main" id="{B8CCC107-8FBB-7441-1970-1939C232DA14}"/>
              </a:ext>
            </a:extLst>
          </p:cNvPr>
          <p:cNvSpPr/>
          <p:nvPr/>
        </p:nvSpPr>
        <p:spPr>
          <a:xfrm>
            <a:off x="6793739" y="1595138"/>
            <a:ext cx="2743200" cy="1583465"/>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Kommunala arbetsmarknads-enheter</a:t>
            </a:r>
          </a:p>
        </p:txBody>
      </p:sp>
      <p:sp>
        <p:nvSpPr>
          <p:cNvPr id="22" name="Ellips 21">
            <a:extLst>
              <a:ext uri="{FF2B5EF4-FFF2-40B4-BE49-F238E27FC236}">
                <a16:creationId xmlns:a16="http://schemas.microsoft.com/office/drawing/2014/main" id="{89533905-0FCB-284D-6CD7-76B96AAC3AEE}"/>
              </a:ext>
            </a:extLst>
          </p:cNvPr>
          <p:cNvSpPr/>
          <p:nvPr/>
        </p:nvSpPr>
        <p:spPr>
          <a:xfrm>
            <a:off x="6631050" y="4049212"/>
            <a:ext cx="3113997" cy="1094794"/>
          </a:xfrm>
          <a:prstGeom prst="ellipse">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Rehabkoordinatorer</a:t>
            </a:r>
          </a:p>
        </p:txBody>
      </p:sp>
      <p:sp>
        <p:nvSpPr>
          <p:cNvPr id="23" name="Ellips 22">
            <a:extLst>
              <a:ext uri="{FF2B5EF4-FFF2-40B4-BE49-F238E27FC236}">
                <a16:creationId xmlns:a16="http://schemas.microsoft.com/office/drawing/2014/main" id="{B3026F12-0C87-AE04-0149-A495288E32D1}"/>
              </a:ext>
            </a:extLst>
          </p:cNvPr>
          <p:cNvSpPr/>
          <p:nvPr/>
        </p:nvSpPr>
        <p:spPr>
          <a:xfrm>
            <a:off x="7140385" y="2975470"/>
            <a:ext cx="2330153" cy="1375793"/>
          </a:xfrm>
          <a:prstGeom prst="ellipse">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Ekonomiskt bistånd</a:t>
            </a:r>
          </a:p>
        </p:txBody>
      </p:sp>
      <p:sp>
        <p:nvSpPr>
          <p:cNvPr id="24" name="Ellips 23">
            <a:extLst>
              <a:ext uri="{FF2B5EF4-FFF2-40B4-BE49-F238E27FC236}">
                <a16:creationId xmlns:a16="http://schemas.microsoft.com/office/drawing/2014/main" id="{C00A0E48-816A-774D-FBC8-636C76AB0581}"/>
              </a:ext>
            </a:extLst>
          </p:cNvPr>
          <p:cNvSpPr/>
          <p:nvPr/>
        </p:nvSpPr>
        <p:spPr>
          <a:xfrm>
            <a:off x="5997953" y="397139"/>
            <a:ext cx="2691064" cy="1526349"/>
          </a:xfrm>
          <a:prstGeom prst="ellipse">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dirty="0"/>
              <a:t>Förbunds-finansierade verksamheter</a:t>
            </a:r>
          </a:p>
        </p:txBody>
      </p:sp>
    </p:spTree>
    <p:extLst>
      <p:ext uri="{BB962C8B-B14F-4D97-AF65-F5344CB8AC3E}">
        <p14:creationId xmlns:p14="http://schemas.microsoft.com/office/powerpoint/2010/main" val="820151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xhörning 1">
            <a:extLst>
              <a:ext uri="{FF2B5EF4-FFF2-40B4-BE49-F238E27FC236}">
                <a16:creationId xmlns:a16="http://schemas.microsoft.com/office/drawing/2014/main" id="{E8540099-2BFB-4473-E755-B53833C0CE7B}"/>
              </a:ext>
            </a:extLst>
          </p:cNvPr>
          <p:cNvSpPr/>
          <p:nvPr/>
        </p:nvSpPr>
        <p:spPr>
          <a:xfrm>
            <a:off x="5233481" y="2691319"/>
            <a:ext cx="2483796" cy="1562911"/>
          </a:xfrm>
          <a:prstGeom prst="hexagon">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sv-SE" sz="2000" b="1" dirty="0">
                <a:solidFill>
                  <a:schemeClr val="tx1"/>
                </a:solidFill>
              </a:rPr>
              <a:t>Rådgivning</a:t>
            </a:r>
          </a:p>
        </p:txBody>
      </p:sp>
      <p:sp>
        <p:nvSpPr>
          <p:cNvPr id="5" name="Sexhörning 4">
            <a:extLst>
              <a:ext uri="{FF2B5EF4-FFF2-40B4-BE49-F238E27FC236}">
                <a16:creationId xmlns:a16="http://schemas.microsoft.com/office/drawing/2014/main" id="{5C300DD5-9F3E-5E35-AC1D-95D445C2A1A1}"/>
              </a:ext>
            </a:extLst>
          </p:cNvPr>
          <p:cNvSpPr/>
          <p:nvPr/>
        </p:nvSpPr>
        <p:spPr>
          <a:xfrm>
            <a:off x="5233481" y="1090437"/>
            <a:ext cx="2483796" cy="1562911"/>
          </a:xfrm>
          <a:prstGeom prst="hexagon">
            <a:avLst/>
          </a:prstGeom>
          <a:solidFill>
            <a:schemeClr val="accent6">
              <a:lumMod val="60000"/>
              <a:lumOff val="4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sv-SE" sz="1600" b="1" dirty="0">
                <a:solidFill>
                  <a:schemeClr val="tx1"/>
                </a:solidFill>
              </a:rPr>
              <a:t>Informations-</a:t>
            </a:r>
          </a:p>
          <a:p>
            <a:pPr algn="ctr"/>
            <a:r>
              <a:rPr lang="sv-SE" sz="1600" b="1" dirty="0">
                <a:solidFill>
                  <a:schemeClr val="tx1"/>
                </a:solidFill>
              </a:rPr>
              <a:t>insatser</a:t>
            </a:r>
          </a:p>
        </p:txBody>
      </p:sp>
      <p:sp>
        <p:nvSpPr>
          <p:cNvPr id="6" name="Sexhörning 5">
            <a:extLst>
              <a:ext uri="{FF2B5EF4-FFF2-40B4-BE49-F238E27FC236}">
                <a16:creationId xmlns:a16="http://schemas.microsoft.com/office/drawing/2014/main" id="{7520AED2-C4E1-E982-CC18-CE0C868E96C8}"/>
              </a:ext>
            </a:extLst>
          </p:cNvPr>
          <p:cNvSpPr/>
          <p:nvPr/>
        </p:nvSpPr>
        <p:spPr>
          <a:xfrm>
            <a:off x="2906038" y="1860383"/>
            <a:ext cx="2667169" cy="1612392"/>
          </a:xfrm>
          <a:prstGeom prst="hexagon">
            <a:avLst/>
          </a:prstGeom>
          <a:solidFill>
            <a:schemeClr val="accent2">
              <a:lumMod val="60000"/>
              <a:lumOff val="4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sv-SE" sz="1600" b="1" dirty="0">
                <a:solidFill>
                  <a:schemeClr val="tx1"/>
                </a:solidFill>
              </a:rPr>
              <a:t>Förmedlar kontakter på </a:t>
            </a:r>
          </a:p>
          <a:p>
            <a:pPr algn="ctr"/>
            <a:r>
              <a:rPr lang="sv-SE" sz="1600" b="1" dirty="0">
                <a:solidFill>
                  <a:schemeClr val="tx1"/>
                </a:solidFill>
              </a:rPr>
              <a:t>Arbetsförmedlingen</a:t>
            </a:r>
          </a:p>
        </p:txBody>
      </p:sp>
      <p:sp>
        <p:nvSpPr>
          <p:cNvPr id="7" name="Sexhörning 6">
            <a:extLst>
              <a:ext uri="{FF2B5EF4-FFF2-40B4-BE49-F238E27FC236}">
                <a16:creationId xmlns:a16="http://schemas.microsoft.com/office/drawing/2014/main" id="{1A8149AC-ACD3-14F3-ADAE-1C16A89E71BF}"/>
              </a:ext>
            </a:extLst>
          </p:cNvPr>
          <p:cNvSpPr/>
          <p:nvPr/>
        </p:nvSpPr>
        <p:spPr>
          <a:xfrm>
            <a:off x="2906038" y="3510744"/>
            <a:ext cx="2667169" cy="1612393"/>
          </a:xfrm>
          <a:prstGeom prst="hexagon">
            <a:avLst/>
          </a:prstGeom>
          <a:solidFill>
            <a:schemeClr val="accent4">
              <a:lumMod val="60000"/>
              <a:lumOff val="4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sv-SE" sz="1600" b="1" dirty="0">
                <a:solidFill>
                  <a:schemeClr val="tx1"/>
                </a:solidFill>
              </a:rPr>
              <a:t>Stöd vid frågor om inskrivning, ersättning, hjälpmedel, funktionshinder-kodning mm </a:t>
            </a:r>
          </a:p>
        </p:txBody>
      </p:sp>
      <p:sp>
        <p:nvSpPr>
          <p:cNvPr id="8" name="Sexhörning 7">
            <a:extLst>
              <a:ext uri="{FF2B5EF4-FFF2-40B4-BE49-F238E27FC236}">
                <a16:creationId xmlns:a16="http://schemas.microsoft.com/office/drawing/2014/main" id="{3344A3C0-7E08-B24D-A79C-8F74D06201F4}"/>
              </a:ext>
            </a:extLst>
          </p:cNvPr>
          <p:cNvSpPr/>
          <p:nvPr/>
        </p:nvSpPr>
        <p:spPr>
          <a:xfrm>
            <a:off x="5233481" y="4330169"/>
            <a:ext cx="2483796" cy="1562911"/>
          </a:xfrm>
          <a:prstGeom prst="hexagon">
            <a:avLst/>
          </a:prstGeom>
          <a:solidFill>
            <a:schemeClr val="accent6">
              <a:lumMod val="60000"/>
              <a:lumOff val="4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sv-SE" sz="1600" b="1" dirty="0">
                <a:solidFill>
                  <a:schemeClr val="tx1"/>
                </a:solidFill>
              </a:rPr>
              <a:t>Deltar i SIP-möten och andra samverkansmöten</a:t>
            </a:r>
          </a:p>
        </p:txBody>
      </p:sp>
      <p:sp>
        <p:nvSpPr>
          <p:cNvPr id="9" name="Sexhörning 8">
            <a:extLst>
              <a:ext uri="{FF2B5EF4-FFF2-40B4-BE49-F238E27FC236}">
                <a16:creationId xmlns:a16="http://schemas.microsoft.com/office/drawing/2014/main" id="{D5D82945-C25B-7732-15D1-B5C976793284}"/>
              </a:ext>
            </a:extLst>
          </p:cNvPr>
          <p:cNvSpPr/>
          <p:nvPr/>
        </p:nvSpPr>
        <p:spPr>
          <a:xfrm>
            <a:off x="7377551" y="3510743"/>
            <a:ext cx="2483796" cy="1562911"/>
          </a:xfrm>
          <a:prstGeom prst="hexagon">
            <a:avLst/>
          </a:prstGeom>
          <a:solidFill>
            <a:schemeClr val="accent2">
              <a:lumMod val="60000"/>
              <a:lumOff val="4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sv-SE" sz="1600" b="1" dirty="0">
                <a:solidFill>
                  <a:schemeClr val="tx1"/>
                </a:solidFill>
              </a:rPr>
              <a:t>Sammankallar lokalt arbetsgivarnätverk och jobbjakt</a:t>
            </a:r>
          </a:p>
        </p:txBody>
      </p:sp>
      <p:sp>
        <p:nvSpPr>
          <p:cNvPr id="10" name="Sexhörning 9">
            <a:extLst>
              <a:ext uri="{FF2B5EF4-FFF2-40B4-BE49-F238E27FC236}">
                <a16:creationId xmlns:a16="http://schemas.microsoft.com/office/drawing/2014/main" id="{784474C6-D5D2-262F-C8EB-F6DE020667E6}"/>
              </a:ext>
            </a:extLst>
          </p:cNvPr>
          <p:cNvSpPr/>
          <p:nvPr/>
        </p:nvSpPr>
        <p:spPr>
          <a:xfrm>
            <a:off x="7380914" y="1791010"/>
            <a:ext cx="2663806" cy="1678782"/>
          </a:xfrm>
          <a:prstGeom prst="hexagon">
            <a:avLst/>
          </a:prstGeom>
          <a:solidFill>
            <a:schemeClr val="accent4">
              <a:lumMod val="60000"/>
              <a:lumOff val="4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sv-SE" sz="1600" b="1" dirty="0">
                <a:solidFill>
                  <a:schemeClr val="tx1"/>
                </a:solidFill>
              </a:rPr>
              <a:t>Finns på plats på förbundsfinansierad verksamhet varje vecka</a:t>
            </a:r>
          </a:p>
        </p:txBody>
      </p:sp>
      <p:pic>
        <p:nvPicPr>
          <p:cNvPr id="3" name="Bildobjekt 2">
            <a:extLst>
              <a:ext uri="{FF2B5EF4-FFF2-40B4-BE49-F238E27FC236}">
                <a16:creationId xmlns:a16="http://schemas.microsoft.com/office/drawing/2014/main" id="{684C2419-C7CE-250F-2052-2ADD5A157A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cxnSp>
        <p:nvCxnSpPr>
          <p:cNvPr id="4" name="Rak koppling 3">
            <a:extLst>
              <a:ext uri="{FF2B5EF4-FFF2-40B4-BE49-F238E27FC236}">
                <a16:creationId xmlns:a16="http://schemas.microsoft.com/office/drawing/2014/main" id="{3E300951-D1BB-0D02-8E99-A3C86ABC0DD0}"/>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sp>
        <p:nvSpPr>
          <p:cNvPr id="11" name="textruta 10">
            <a:extLst>
              <a:ext uri="{FF2B5EF4-FFF2-40B4-BE49-F238E27FC236}">
                <a16:creationId xmlns:a16="http://schemas.microsoft.com/office/drawing/2014/main" id="{4759B6CC-7F66-2739-F525-318DCC209455}"/>
              </a:ext>
            </a:extLst>
          </p:cNvPr>
          <p:cNvSpPr txBox="1"/>
          <p:nvPr/>
        </p:nvSpPr>
        <p:spPr>
          <a:xfrm>
            <a:off x="688932" y="481263"/>
            <a:ext cx="3267818" cy="707886"/>
          </a:xfrm>
          <a:prstGeom prst="rect">
            <a:avLst/>
          </a:prstGeom>
          <a:noFill/>
        </p:spPr>
        <p:txBody>
          <a:bodyPr wrap="none" rtlCol="0">
            <a:spAutoFit/>
          </a:bodyPr>
          <a:lstStyle/>
          <a:p>
            <a:r>
              <a:rPr lang="sv-SE" sz="4000" dirty="0">
                <a:solidFill>
                  <a:schemeClr val="accent1">
                    <a:lumMod val="75000"/>
                  </a:schemeClr>
                </a:solidFill>
                <a:latin typeface="+mj-lt"/>
              </a:rPr>
              <a:t>AF-koordinator</a:t>
            </a:r>
          </a:p>
        </p:txBody>
      </p:sp>
    </p:spTree>
    <p:extLst>
      <p:ext uri="{BB962C8B-B14F-4D97-AF65-F5344CB8AC3E}">
        <p14:creationId xmlns:p14="http://schemas.microsoft.com/office/powerpoint/2010/main" val="308639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bildnummer 1"/>
          <p:cNvSpPr>
            <a:spLocks noGrp="1"/>
          </p:cNvSpPr>
          <p:nvPr>
            <p:ph type="sldNum" sz="quarter" idx="4"/>
          </p:nvPr>
        </p:nvSpPr>
        <p:spPr>
          <a:xfrm>
            <a:off x="-4140968" y="7965504"/>
            <a:ext cx="2133600" cy="2510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16AC8FF-D152-824B-914B-97156E41248B}" type="slidenum">
              <a:rPr kumimoji="0" lang="sv-SE" sz="1200" b="0" i="0" u="none" strike="noStrike" kern="1200" cap="none" spc="0" normalizeH="0" baseline="0" noProof="0">
                <a:ln>
                  <a:noFill/>
                </a:ln>
                <a:solidFill>
                  <a:prstClr val="black">
                    <a:tint val="75000"/>
                  </a:prstClr>
                </a:solidFill>
                <a:effectLst/>
                <a:uLnTx/>
                <a:uFillTx/>
                <a:latin typeface="Calibri"/>
                <a:ea typeface="+mn-ea"/>
                <a:cs typeface="Calibri"/>
              </a:rPr>
              <a:pPr marL="0" marR="0" lvl="0" indent="0" algn="l" defTabSz="4572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dirty="0">
              <a:ln>
                <a:noFill/>
              </a:ln>
              <a:solidFill>
                <a:prstClr val="black">
                  <a:tint val="75000"/>
                </a:prstClr>
              </a:solidFill>
              <a:effectLst/>
              <a:uLnTx/>
              <a:uFillTx/>
              <a:latin typeface="Calibri"/>
              <a:ea typeface="+mn-ea"/>
              <a:cs typeface="Calibri"/>
            </a:endParaRPr>
          </a:p>
        </p:txBody>
      </p:sp>
      <p:sp>
        <p:nvSpPr>
          <p:cNvPr id="6" name="Rektangel 5"/>
          <p:cNvSpPr/>
          <p:nvPr/>
        </p:nvSpPr>
        <p:spPr>
          <a:xfrm>
            <a:off x="926926" y="701456"/>
            <a:ext cx="7817970" cy="70788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4000" b="0" i="0" u="none" strike="noStrike" kern="1200" cap="none" spc="0" normalizeH="0" baseline="0" noProof="0" dirty="0">
                <a:ln>
                  <a:noFill/>
                </a:ln>
                <a:solidFill>
                  <a:schemeClr val="accent1">
                    <a:lumMod val="75000"/>
                  </a:schemeClr>
                </a:solidFill>
                <a:effectLst/>
                <a:uLnTx/>
                <a:uFillTx/>
                <a:latin typeface="+mj-lt"/>
              </a:rPr>
              <a:t>Mer information</a:t>
            </a:r>
          </a:p>
        </p:txBody>
      </p:sp>
      <p:sp>
        <p:nvSpPr>
          <p:cNvPr id="8" name="Rektangel 7"/>
          <p:cNvSpPr/>
          <p:nvPr/>
        </p:nvSpPr>
        <p:spPr>
          <a:xfrm>
            <a:off x="-2400944" y="-7735595"/>
            <a:ext cx="1078294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yrkesvägledare</a:t>
            </a:r>
          </a:p>
        </p:txBody>
      </p:sp>
      <p:pic>
        <p:nvPicPr>
          <p:cNvPr id="17" name="Bildobjekt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cxnSp>
        <p:nvCxnSpPr>
          <p:cNvPr id="4" name="Rak koppling 3">
            <a:extLst>
              <a:ext uri="{FF2B5EF4-FFF2-40B4-BE49-F238E27FC236}">
                <a16:creationId xmlns:a16="http://schemas.microsoft.com/office/drawing/2014/main" id="{81E99F45-6C12-6F8F-186B-D3EDABF45C4B}"/>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sp>
        <p:nvSpPr>
          <p:cNvPr id="9" name="textruta 8">
            <a:extLst>
              <a:ext uri="{FF2B5EF4-FFF2-40B4-BE49-F238E27FC236}">
                <a16:creationId xmlns:a16="http://schemas.microsoft.com/office/drawing/2014/main" id="{470E69BF-4922-D0C4-1C39-C9AF6D6A28A4}"/>
              </a:ext>
            </a:extLst>
          </p:cNvPr>
          <p:cNvSpPr txBox="1"/>
          <p:nvPr/>
        </p:nvSpPr>
        <p:spPr>
          <a:xfrm>
            <a:off x="926926" y="4880541"/>
            <a:ext cx="8217074" cy="923330"/>
          </a:xfrm>
          <a:prstGeom prst="rect">
            <a:avLst/>
          </a:prstGeom>
          <a:noFill/>
        </p:spPr>
        <p:txBody>
          <a:bodyPr wrap="square">
            <a:spAutoFit/>
          </a:bodyPr>
          <a:lstStyle/>
          <a:p>
            <a:r>
              <a:rPr lang="sv-SE" dirty="0">
                <a:hlinkClick r:id="rId4"/>
              </a:rPr>
              <a:t>www.samordningsforbundethbs.se</a:t>
            </a:r>
            <a:endParaRPr lang="sv-SE" dirty="0"/>
          </a:p>
          <a:p>
            <a:endParaRPr lang="sv-SE" dirty="0"/>
          </a:p>
          <a:p>
            <a:r>
              <a:rPr lang="sv-SE" dirty="0"/>
              <a:t>Filmen : </a:t>
            </a:r>
            <a:r>
              <a:rPr lang="sv-SE" dirty="0">
                <a:hlinkClick r:id="rId5"/>
              </a:rPr>
              <a:t>Hur samverkar vi genom samordningsförbund? – YouTube</a:t>
            </a:r>
            <a:r>
              <a:rPr lang="sv-SE" dirty="0"/>
              <a:t> </a:t>
            </a:r>
          </a:p>
        </p:txBody>
      </p:sp>
      <p:sp>
        <p:nvSpPr>
          <p:cNvPr id="14" name="textruta 13">
            <a:extLst>
              <a:ext uri="{FF2B5EF4-FFF2-40B4-BE49-F238E27FC236}">
                <a16:creationId xmlns:a16="http://schemas.microsoft.com/office/drawing/2014/main" id="{83CD47D1-BAD0-34DE-D945-308FBB24E3E7}"/>
              </a:ext>
            </a:extLst>
          </p:cNvPr>
          <p:cNvSpPr txBox="1"/>
          <p:nvPr/>
        </p:nvSpPr>
        <p:spPr>
          <a:xfrm flipH="1">
            <a:off x="926924" y="1581895"/>
            <a:ext cx="5107130" cy="954107"/>
          </a:xfrm>
          <a:prstGeom prst="rect">
            <a:avLst/>
          </a:prstGeom>
          <a:noFill/>
        </p:spPr>
        <p:txBody>
          <a:bodyPr wrap="square" rtlCol="0">
            <a:spAutoFit/>
          </a:bodyPr>
          <a:lstStyle/>
          <a:p>
            <a:r>
              <a:rPr lang="sv-SE" sz="2800" dirty="0">
                <a:solidFill>
                  <a:schemeClr val="accent1">
                    <a:lumMod val="75000"/>
                  </a:schemeClr>
                </a:solidFill>
              </a:rPr>
              <a:t>Prenumerera på vårt nyhetsbrev, scanna QR-koden.</a:t>
            </a:r>
          </a:p>
        </p:txBody>
      </p:sp>
      <p:pic>
        <p:nvPicPr>
          <p:cNvPr id="5" name="Bildobjekt 4" descr="En bild som visar mönster, Grafik, pixel, design&#10;&#10;Automatiskt genererad beskrivning">
            <a:extLst>
              <a:ext uri="{FF2B5EF4-FFF2-40B4-BE49-F238E27FC236}">
                <a16:creationId xmlns:a16="http://schemas.microsoft.com/office/drawing/2014/main" id="{F3498CBC-80A7-8943-8699-43246F1481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34055" y="1165606"/>
            <a:ext cx="2710841" cy="2710841"/>
          </a:xfrm>
          <a:prstGeom prst="rect">
            <a:avLst/>
          </a:prstGeom>
        </p:spPr>
      </p:pic>
      <p:sp>
        <p:nvSpPr>
          <p:cNvPr id="7" name="textruta 6">
            <a:extLst>
              <a:ext uri="{FF2B5EF4-FFF2-40B4-BE49-F238E27FC236}">
                <a16:creationId xmlns:a16="http://schemas.microsoft.com/office/drawing/2014/main" id="{70570393-8E25-C40C-1D4B-A5D82AB940F7}"/>
              </a:ext>
            </a:extLst>
          </p:cNvPr>
          <p:cNvSpPr txBox="1"/>
          <p:nvPr/>
        </p:nvSpPr>
        <p:spPr>
          <a:xfrm>
            <a:off x="926925" y="4336973"/>
            <a:ext cx="8217074" cy="461665"/>
          </a:xfrm>
          <a:prstGeom prst="rect">
            <a:avLst/>
          </a:prstGeom>
          <a:noFill/>
        </p:spPr>
        <p:txBody>
          <a:bodyPr wrap="square" rtlCol="0">
            <a:spAutoFit/>
          </a:bodyPr>
          <a:lstStyle/>
          <a:p>
            <a:r>
              <a:rPr lang="sv-SE" sz="2400" dirty="0">
                <a:solidFill>
                  <a:schemeClr val="accent1">
                    <a:lumMod val="75000"/>
                  </a:schemeClr>
                </a:solidFill>
              </a:rPr>
              <a:t>Vill du veta mer om oss och hur samordningsförbund funkar? </a:t>
            </a:r>
          </a:p>
        </p:txBody>
      </p:sp>
      <p:sp>
        <p:nvSpPr>
          <p:cNvPr id="12" name="Pil: höger 11">
            <a:extLst>
              <a:ext uri="{FF2B5EF4-FFF2-40B4-BE49-F238E27FC236}">
                <a16:creationId xmlns:a16="http://schemas.microsoft.com/office/drawing/2014/main" id="{5FF72236-6684-567B-1621-BAC485EC046F}"/>
              </a:ext>
            </a:extLst>
          </p:cNvPr>
          <p:cNvSpPr/>
          <p:nvPr/>
        </p:nvSpPr>
        <p:spPr>
          <a:xfrm>
            <a:off x="4566443" y="2293686"/>
            <a:ext cx="978408" cy="484632"/>
          </a:xfrm>
          <a:prstGeom prst="rightArrow">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accent1">
                  <a:lumMod val="75000"/>
                </a:schemeClr>
              </a:solidFill>
            </a:endParaRPr>
          </a:p>
        </p:txBody>
      </p:sp>
    </p:spTree>
    <p:extLst>
      <p:ext uri="{BB962C8B-B14F-4D97-AF65-F5344CB8AC3E}">
        <p14:creationId xmlns:p14="http://schemas.microsoft.com/office/powerpoint/2010/main" val="779336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text, skärmbild, Teckensnitt&#10;&#10;Automatiskt genererad beskrivning">
            <a:extLst>
              <a:ext uri="{FF2B5EF4-FFF2-40B4-BE49-F238E27FC236}">
                <a16:creationId xmlns:a16="http://schemas.microsoft.com/office/drawing/2014/main" id="{13687068-7331-0F3D-4AFA-6F6ADE4D6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054" y="1484264"/>
            <a:ext cx="9782938" cy="5494189"/>
          </a:xfrm>
          <a:prstGeom prst="rect">
            <a:avLst/>
          </a:prstGeom>
        </p:spPr>
      </p:pic>
      <p:sp>
        <p:nvSpPr>
          <p:cNvPr id="2" name="Platshållare för bildnummer 1"/>
          <p:cNvSpPr>
            <a:spLocks noGrp="1"/>
          </p:cNvSpPr>
          <p:nvPr>
            <p:ph type="sldNum" sz="quarter" idx="4"/>
          </p:nvPr>
        </p:nvSpPr>
        <p:spPr>
          <a:xfrm>
            <a:off x="-4140968" y="7965504"/>
            <a:ext cx="2133600" cy="2510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16AC8FF-D152-824B-914B-97156E41248B}" type="slidenum">
              <a:rPr kumimoji="0" lang="sv-SE" sz="1200" b="0" i="0" u="none" strike="noStrike" kern="1200" cap="none" spc="0" normalizeH="0" baseline="0" noProof="0">
                <a:ln>
                  <a:noFill/>
                </a:ln>
                <a:solidFill>
                  <a:prstClr val="black">
                    <a:tint val="75000"/>
                  </a:prstClr>
                </a:solidFill>
                <a:effectLst/>
                <a:uLnTx/>
                <a:uFillTx/>
                <a:latin typeface="Calibri"/>
                <a:ea typeface="+mn-ea"/>
                <a:cs typeface="Calibri"/>
              </a:rPr>
              <a:pPr marL="0" marR="0" lvl="0" indent="0" algn="l" defTabSz="4572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dirty="0">
              <a:ln>
                <a:noFill/>
              </a:ln>
              <a:solidFill>
                <a:prstClr val="black">
                  <a:tint val="75000"/>
                </a:prstClr>
              </a:solidFill>
              <a:effectLst/>
              <a:uLnTx/>
              <a:uFillTx/>
              <a:latin typeface="Calibri"/>
              <a:ea typeface="+mn-ea"/>
              <a:cs typeface="Calibri"/>
            </a:endParaRPr>
          </a:p>
        </p:txBody>
      </p:sp>
      <p:sp>
        <p:nvSpPr>
          <p:cNvPr id="6" name="Rektangel 5"/>
          <p:cNvSpPr/>
          <p:nvPr/>
        </p:nvSpPr>
        <p:spPr>
          <a:xfrm>
            <a:off x="926926" y="701456"/>
            <a:ext cx="9227727"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3600" dirty="0">
                <a:solidFill>
                  <a:schemeClr val="accent1">
                    <a:lumMod val="75000"/>
                  </a:schemeClr>
                </a:solidFill>
                <a:latin typeface="+mj-lt"/>
              </a:rPr>
              <a:t>Utcheckning – vi önskar gärna din feedback!</a:t>
            </a:r>
            <a:endParaRPr kumimoji="0" lang="sv-SE" sz="3600" b="0" i="0" u="none" strike="noStrike" kern="1200" cap="none" spc="0" normalizeH="0" baseline="0" noProof="0" dirty="0">
              <a:ln>
                <a:noFill/>
              </a:ln>
              <a:solidFill>
                <a:schemeClr val="accent1">
                  <a:lumMod val="75000"/>
                </a:schemeClr>
              </a:solidFill>
              <a:effectLst/>
              <a:uLnTx/>
              <a:uFillTx/>
              <a:latin typeface="+mj-lt"/>
            </a:endParaRPr>
          </a:p>
        </p:txBody>
      </p:sp>
      <p:sp>
        <p:nvSpPr>
          <p:cNvPr id="8" name="Rektangel 7"/>
          <p:cNvSpPr/>
          <p:nvPr/>
        </p:nvSpPr>
        <p:spPr>
          <a:xfrm>
            <a:off x="-2400944" y="-7735595"/>
            <a:ext cx="1078294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yrkesvägledare</a:t>
            </a:r>
          </a:p>
        </p:txBody>
      </p:sp>
      <p:pic>
        <p:nvPicPr>
          <p:cNvPr id="17" name="Bildobjekt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spTree>
    <p:extLst>
      <p:ext uri="{BB962C8B-B14F-4D97-AF65-F5344CB8AC3E}">
        <p14:creationId xmlns:p14="http://schemas.microsoft.com/office/powerpoint/2010/main" val="3923051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5E800BD-550F-258E-FDFC-C3578F2D93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22664"/>
            <a:ext cx="12192000" cy="639262"/>
          </a:xfrm>
          <a:prstGeom prst="rect">
            <a:avLst/>
          </a:prstGeom>
        </p:spPr>
      </p:pic>
      <p:sp>
        <p:nvSpPr>
          <p:cNvPr id="2" name="Rubrik 1"/>
          <p:cNvSpPr>
            <a:spLocks noGrp="1"/>
          </p:cNvSpPr>
          <p:nvPr>
            <p:ph type="title"/>
          </p:nvPr>
        </p:nvSpPr>
        <p:spPr>
          <a:xfrm>
            <a:off x="1307468" y="862441"/>
            <a:ext cx="9577064" cy="864096"/>
          </a:xfrm>
        </p:spPr>
        <p:txBody>
          <a:bodyPr>
            <a:noAutofit/>
          </a:bodyPr>
          <a:lstStyle/>
          <a:p>
            <a:pPr algn="ctr">
              <a:lnSpc>
                <a:spcPct val="100000"/>
              </a:lnSpc>
              <a:spcBef>
                <a:spcPts val="1800"/>
              </a:spcBef>
              <a:spcAft>
                <a:spcPts val="1200"/>
              </a:spcAft>
              <a:defRPr/>
            </a:pPr>
            <a:r>
              <a:rPr lang="sv-SE" sz="4000" b="1">
                <a:solidFill>
                  <a:schemeClr val="accent1">
                    <a:lumMod val="75000"/>
                  </a:schemeClr>
                </a:solidFill>
                <a:cs typeface="Arial" pitchFamily="34" charset="0"/>
              </a:rPr>
              <a:t>Samordningsförbundet </a:t>
            </a:r>
            <a:br>
              <a:rPr lang="sv-SE" sz="4000" b="1">
                <a:solidFill>
                  <a:schemeClr val="accent1">
                    <a:lumMod val="75000"/>
                  </a:schemeClr>
                </a:solidFill>
                <a:cs typeface="Arial" pitchFamily="34" charset="0"/>
              </a:rPr>
            </a:br>
            <a:r>
              <a:rPr lang="sv-SE" sz="4000" b="1">
                <a:solidFill>
                  <a:schemeClr val="accent1">
                    <a:lumMod val="75000"/>
                  </a:schemeClr>
                </a:solidFill>
                <a:cs typeface="Arial" pitchFamily="34" charset="0"/>
              </a:rPr>
              <a:t>Botkyrka Huddinge Salem</a:t>
            </a:r>
            <a:endParaRPr lang="sv-SE" sz="4000" dirty="0">
              <a:solidFill>
                <a:schemeClr val="accent1">
                  <a:lumMod val="75000"/>
                </a:schemeClr>
              </a:solidFill>
              <a:cs typeface="Arial" pitchFamily="34" charset="0"/>
            </a:endParaRPr>
          </a:p>
        </p:txBody>
      </p:sp>
      <p:sp>
        <p:nvSpPr>
          <p:cNvPr id="3" name="Platshållare för innehåll 2"/>
          <p:cNvSpPr>
            <a:spLocks noGrp="1"/>
          </p:cNvSpPr>
          <p:nvPr>
            <p:ph idx="1"/>
          </p:nvPr>
        </p:nvSpPr>
        <p:spPr>
          <a:xfrm>
            <a:off x="1444020" y="3677933"/>
            <a:ext cx="9303960" cy="2160240"/>
          </a:xfrm>
        </p:spPr>
        <p:txBody>
          <a:bodyPr>
            <a:noAutofit/>
          </a:bodyPr>
          <a:lstStyle/>
          <a:p>
            <a:pPr marL="0" indent="0" algn="ctr">
              <a:lnSpc>
                <a:spcPct val="120000"/>
              </a:lnSpc>
              <a:buNone/>
            </a:pPr>
            <a:r>
              <a:rPr lang="sv-SE" sz="3200" b="1" dirty="0">
                <a:solidFill>
                  <a:schemeClr val="accent1">
                    <a:lumMod val="75000"/>
                  </a:schemeClr>
                </a:solidFill>
                <a:cs typeface="Arial" panose="020B0604020202020204" pitchFamily="34" charset="0"/>
              </a:rPr>
              <a:t>Genom samordningsförbundet kan medlemmarna tillsammans samverka kring personer som har behov av samordnade rehabiliteringsinsatser.</a:t>
            </a:r>
          </a:p>
        </p:txBody>
      </p:sp>
      <p:pic>
        <p:nvPicPr>
          <p:cNvPr id="8" name="Bildobjekt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7412" y="6147072"/>
            <a:ext cx="1771650" cy="354330"/>
          </a:xfrm>
          <a:prstGeom prst="rect">
            <a:avLst/>
          </a:prstGeom>
        </p:spPr>
      </p:pic>
      <p:pic>
        <p:nvPicPr>
          <p:cNvPr id="6" name="Bildobjekt 5"/>
          <p:cNvPicPr>
            <a:picLocks noChangeAspect="1"/>
          </p:cNvPicPr>
          <p:nvPr/>
        </p:nvPicPr>
        <p:blipFill>
          <a:blip r:embed="rId5"/>
          <a:stretch>
            <a:fillRect/>
          </a:stretch>
        </p:blipFill>
        <p:spPr>
          <a:xfrm>
            <a:off x="1790760" y="2174134"/>
            <a:ext cx="9433048" cy="558989"/>
          </a:xfrm>
          <a:prstGeom prst="rect">
            <a:avLst/>
          </a:prstGeom>
        </p:spPr>
      </p:pic>
    </p:spTree>
    <p:extLst>
      <p:ext uri="{BB962C8B-B14F-4D97-AF65-F5344CB8AC3E}">
        <p14:creationId xmlns:p14="http://schemas.microsoft.com/office/powerpoint/2010/main" val="1120443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9E115D7-68EB-4590-9BD1-A56D94144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ubrik 2">
            <a:extLst>
              <a:ext uri="{FF2B5EF4-FFF2-40B4-BE49-F238E27FC236}">
                <a16:creationId xmlns:a16="http://schemas.microsoft.com/office/drawing/2014/main" id="{538F61E1-4628-CF1B-B681-47EF478DCEB7}"/>
              </a:ext>
            </a:extLst>
          </p:cNvPr>
          <p:cNvSpPr>
            <a:spLocks noGrp="1"/>
          </p:cNvSpPr>
          <p:nvPr>
            <p:ph type="ctrTitle"/>
          </p:nvPr>
        </p:nvSpPr>
        <p:spPr>
          <a:xfrm>
            <a:off x="841248" y="556996"/>
            <a:ext cx="5344742" cy="1670984"/>
          </a:xfrm>
        </p:spPr>
        <p:txBody>
          <a:bodyPr vert="horz" lIns="91440" tIns="45720" rIns="91440" bIns="45720" rtlCol="0" anchor="b">
            <a:normAutofit/>
          </a:bodyPr>
          <a:lstStyle/>
          <a:p>
            <a:pPr>
              <a:lnSpc>
                <a:spcPct val="90000"/>
              </a:lnSpc>
            </a:pPr>
            <a:r>
              <a:rPr lang="en-US" sz="4000" dirty="0">
                <a:solidFill>
                  <a:schemeClr val="accent1">
                    <a:lumMod val="75000"/>
                  </a:schemeClr>
                </a:solidFill>
                <a:latin typeface="+mj-lt"/>
                <a:cs typeface="+mj-cs"/>
              </a:rPr>
              <a:t>Vad gör ett samordningsförbund?</a:t>
            </a:r>
          </a:p>
        </p:txBody>
      </p:sp>
      <p:sp>
        <p:nvSpPr>
          <p:cNvPr id="2" name="Platshållare för text 1">
            <a:extLst>
              <a:ext uri="{FF2B5EF4-FFF2-40B4-BE49-F238E27FC236}">
                <a16:creationId xmlns:a16="http://schemas.microsoft.com/office/drawing/2014/main" id="{99EFFED5-CA1F-53FE-004C-D9E55B5DB5CC}"/>
              </a:ext>
            </a:extLst>
          </p:cNvPr>
          <p:cNvSpPr>
            <a:spLocks noGrp="1"/>
          </p:cNvSpPr>
          <p:nvPr>
            <p:ph type="body" sz="quarter" idx="10"/>
          </p:nvPr>
        </p:nvSpPr>
        <p:spPr>
          <a:xfrm>
            <a:off x="841248" y="2399719"/>
            <a:ext cx="5344742" cy="3717942"/>
          </a:xfrm>
        </p:spPr>
        <p:txBody>
          <a:bodyPr vert="horz" lIns="91440" tIns="45720" rIns="91440" bIns="45720" rtlCol="0">
            <a:normAutofit/>
          </a:bodyPr>
          <a:lstStyle/>
          <a:p>
            <a:pPr>
              <a:lnSpc>
                <a:spcPct val="90000"/>
              </a:lnSpc>
              <a:spcBef>
                <a:spcPts val="0"/>
              </a:spcBef>
              <a:defRPr/>
            </a:pPr>
            <a:r>
              <a:rPr lang="en-US" sz="3200" dirty="0" err="1">
                <a:solidFill>
                  <a:schemeClr val="accent1">
                    <a:lumMod val="75000"/>
                  </a:schemeClr>
                </a:solidFill>
                <a:latin typeface="+mn-lt"/>
                <a:cs typeface="+mn-cs"/>
              </a:rPr>
              <a:t>Finansierar</a:t>
            </a:r>
            <a:r>
              <a:rPr lang="en-US" sz="3200" dirty="0">
                <a:solidFill>
                  <a:schemeClr val="accent1">
                    <a:lumMod val="75000"/>
                  </a:schemeClr>
                </a:solidFill>
                <a:latin typeface="+mn-lt"/>
                <a:cs typeface="+mn-cs"/>
              </a:rPr>
              <a:t> </a:t>
            </a:r>
            <a:r>
              <a:rPr lang="en-US" sz="3200" dirty="0" err="1">
                <a:solidFill>
                  <a:schemeClr val="accent1">
                    <a:lumMod val="75000"/>
                  </a:schemeClr>
                </a:solidFill>
                <a:latin typeface="+mn-lt"/>
                <a:cs typeface="+mn-cs"/>
              </a:rPr>
              <a:t>insatser</a:t>
            </a:r>
            <a:r>
              <a:rPr lang="en-US" sz="3200" dirty="0">
                <a:solidFill>
                  <a:schemeClr val="accent1">
                    <a:lumMod val="75000"/>
                  </a:schemeClr>
                </a:solidFill>
                <a:latin typeface="+mn-lt"/>
                <a:cs typeface="+mn-cs"/>
              </a:rPr>
              <a:t> </a:t>
            </a:r>
            <a:r>
              <a:rPr lang="en-US" sz="3200" dirty="0" err="1">
                <a:solidFill>
                  <a:schemeClr val="accent1">
                    <a:lumMod val="75000"/>
                  </a:schemeClr>
                </a:solidFill>
                <a:latin typeface="+mn-lt"/>
                <a:cs typeface="+mn-cs"/>
              </a:rPr>
              <a:t>som</a:t>
            </a:r>
            <a:r>
              <a:rPr lang="en-US" sz="3200" dirty="0">
                <a:solidFill>
                  <a:schemeClr val="accent1">
                    <a:lumMod val="75000"/>
                  </a:schemeClr>
                </a:solidFill>
                <a:latin typeface="+mn-lt"/>
                <a:cs typeface="+mn-cs"/>
              </a:rPr>
              <a:t> </a:t>
            </a:r>
            <a:r>
              <a:rPr lang="en-US" sz="3200" dirty="0" err="1">
                <a:solidFill>
                  <a:schemeClr val="accent1">
                    <a:lumMod val="75000"/>
                  </a:schemeClr>
                </a:solidFill>
                <a:latin typeface="+mn-lt"/>
                <a:cs typeface="+mn-cs"/>
              </a:rPr>
              <a:t>stöttar</a:t>
            </a:r>
            <a:r>
              <a:rPr lang="en-US" sz="3200" dirty="0">
                <a:solidFill>
                  <a:schemeClr val="accent1">
                    <a:lumMod val="75000"/>
                  </a:schemeClr>
                </a:solidFill>
                <a:latin typeface="+mn-lt"/>
                <a:cs typeface="+mn-cs"/>
              </a:rPr>
              <a:t> </a:t>
            </a:r>
            <a:r>
              <a:rPr lang="en-US" sz="3200" dirty="0" err="1">
                <a:solidFill>
                  <a:schemeClr val="accent1">
                    <a:lumMod val="75000"/>
                  </a:schemeClr>
                </a:solidFill>
                <a:latin typeface="+mn-lt"/>
                <a:cs typeface="+mn-cs"/>
              </a:rPr>
              <a:t>personer</a:t>
            </a:r>
            <a:r>
              <a:rPr lang="en-US" sz="3200" dirty="0">
                <a:solidFill>
                  <a:schemeClr val="accent1">
                    <a:lumMod val="75000"/>
                  </a:schemeClr>
                </a:solidFill>
                <a:latin typeface="+mn-lt"/>
                <a:cs typeface="+mn-cs"/>
              </a:rPr>
              <a:t> </a:t>
            </a:r>
            <a:r>
              <a:rPr lang="en-US" sz="3200" dirty="0" err="1">
                <a:solidFill>
                  <a:schemeClr val="accent1">
                    <a:lumMod val="75000"/>
                  </a:schemeClr>
                </a:solidFill>
                <a:latin typeface="+mn-lt"/>
                <a:cs typeface="+mn-cs"/>
              </a:rPr>
              <a:t>att</a:t>
            </a:r>
            <a:r>
              <a:rPr lang="en-US" sz="3200" dirty="0">
                <a:solidFill>
                  <a:schemeClr val="accent1">
                    <a:lumMod val="75000"/>
                  </a:schemeClr>
                </a:solidFill>
                <a:latin typeface="+mn-lt"/>
                <a:cs typeface="+mn-cs"/>
              </a:rPr>
              <a:t> </a:t>
            </a:r>
            <a:r>
              <a:rPr lang="en-US" sz="3200" dirty="0" err="1">
                <a:solidFill>
                  <a:schemeClr val="accent1">
                    <a:lumMod val="75000"/>
                  </a:schemeClr>
                </a:solidFill>
                <a:latin typeface="+mn-lt"/>
                <a:cs typeface="+mn-cs"/>
              </a:rPr>
              <a:t>etablera</a:t>
            </a:r>
            <a:r>
              <a:rPr lang="en-US" sz="3200" dirty="0">
                <a:solidFill>
                  <a:schemeClr val="accent1">
                    <a:lumMod val="75000"/>
                  </a:schemeClr>
                </a:solidFill>
                <a:latin typeface="+mn-lt"/>
                <a:cs typeface="+mn-cs"/>
              </a:rPr>
              <a:t> sig </a:t>
            </a:r>
            <a:r>
              <a:rPr lang="en-US" sz="3200" dirty="0" err="1">
                <a:solidFill>
                  <a:schemeClr val="accent1">
                    <a:lumMod val="75000"/>
                  </a:schemeClr>
                </a:solidFill>
                <a:latin typeface="+mn-lt"/>
                <a:cs typeface="+mn-cs"/>
              </a:rPr>
              <a:t>på</a:t>
            </a:r>
            <a:r>
              <a:rPr lang="en-US" sz="3200" dirty="0">
                <a:solidFill>
                  <a:schemeClr val="accent1">
                    <a:lumMod val="75000"/>
                  </a:schemeClr>
                </a:solidFill>
                <a:latin typeface="+mn-lt"/>
                <a:cs typeface="+mn-cs"/>
              </a:rPr>
              <a:t> </a:t>
            </a:r>
            <a:r>
              <a:rPr lang="en-US" sz="3200" dirty="0" err="1">
                <a:solidFill>
                  <a:schemeClr val="accent1">
                    <a:lumMod val="75000"/>
                  </a:schemeClr>
                </a:solidFill>
                <a:latin typeface="+mn-lt"/>
                <a:cs typeface="+mn-cs"/>
              </a:rPr>
              <a:t>arbetsmarknaden</a:t>
            </a:r>
            <a:endParaRPr lang="en-US" sz="3200" dirty="0">
              <a:solidFill>
                <a:schemeClr val="accent1">
                  <a:lumMod val="75000"/>
                </a:schemeClr>
              </a:solidFill>
              <a:latin typeface="+mn-lt"/>
              <a:cs typeface="+mn-cs"/>
            </a:endParaRPr>
          </a:p>
          <a:p>
            <a:pPr marL="0">
              <a:lnSpc>
                <a:spcPct val="90000"/>
              </a:lnSpc>
              <a:spcBef>
                <a:spcPts val="0"/>
              </a:spcBef>
              <a:defRPr/>
            </a:pPr>
            <a:endParaRPr lang="en-US" sz="3200" dirty="0">
              <a:solidFill>
                <a:schemeClr val="accent1">
                  <a:lumMod val="75000"/>
                </a:schemeClr>
              </a:solidFill>
              <a:latin typeface="+mn-lt"/>
              <a:cs typeface="+mn-cs"/>
            </a:endParaRPr>
          </a:p>
          <a:p>
            <a:pPr>
              <a:lnSpc>
                <a:spcPct val="90000"/>
              </a:lnSpc>
              <a:spcBef>
                <a:spcPts val="0"/>
              </a:spcBef>
              <a:defRPr/>
            </a:pPr>
            <a:r>
              <a:rPr lang="en-US" sz="3200" dirty="0" err="1">
                <a:solidFill>
                  <a:schemeClr val="accent1">
                    <a:lumMod val="75000"/>
                  </a:schemeClr>
                </a:solidFill>
                <a:latin typeface="+mn-lt"/>
                <a:cs typeface="+mn-cs"/>
              </a:rPr>
              <a:t>Stöder</a:t>
            </a:r>
            <a:r>
              <a:rPr lang="en-US" sz="3200" dirty="0">
                <a:solidFill>
                  <a:schemeClr val="accent1">
                    <a:lumMod val="75000"/>
                  </a:schemeClr>
                </a:solidFill>
                <a:latin typeface="+mn-lt"/>
                <a:cs typeface="+mn-cs"/>
              </a:rPr>
              <a:t> </a:t>
            </a:r>
            <a:r>
              <a:rPr lang="en-US" sz="3200" dirty="0" err="1">
                <a:solidFill>
                  <a:schemeClr val="accent1">
                    <a:lumMod val="75000"/>
                  </a:schemeClr>
                </a:solidFill>
                <a:latin typeface="+mn-lt"/>
                <a:cs typeface="+mn-cs"/>
              </a:rPr>
              <a:t>samverkan</a:t>
            </a:r>
            <a:r>
              <a:rPr lang="en-US" sz="3200" dirty="0">
                <a:solidFill>
                  <a:schemeClr val="accent1">
                    <a:lumMod val="75000"/>
                  </a:schemeClr>
                </a:solidFill>
                <a:latin typeface="+mn-lt"/>
                <a:cs typeface="+mn-cs"/>
              </a:rPr>
              <a:t> mellan parterna</a:t>
            </a:r>
          </a:p>
          <a:p>
            <a:pPr marL="0">
              <a:lnSpc>
                <a:spcPct val="90000"/>
              </a:lnSpc>
            </a:pPr>
            <a:endParaRPr lang="en-US" sz="2000" dirty="0">
              <a:latin typeface="+mn-lt"/>
              <a:cs typeface="+mn-cs"/>
            </a:endParaRPr>
          </a:p>
        </p:txBody>
      </p:sp>
      <p:pic>
        <p:nvPicPr>
          <p:cNvPr id="5" name="Bildobjekt 4">
            <a:extLst>
              <a:ext uri="{FF2B5EF4-FFF2-40B4-BE49-F238E27FC236}">
                <a16:creationId xmlns:a16="http://schemas.microsoft.com/office/drawing/2014/main" id="{85790CF2-CFEB-C15E-21E6-44C3BFCFCAC1}"/>
              </a:ext>
            </a:extLst>
          </p:cNvPr>
          <p:cNvPicPr>
            <a:picLocks noChangeAspect="1"/>
          </p:cNvPicPr>
          <p:nvPr/>
        </p:nvPicPr>
        <p:blipFill rotWithShape="1">
          <a:blip r:embed="rId3"/>
          <a:srcRect l="35145" t="21318" r="39390" b="29122"/>
          <a:stretch/>
        </p:blipFill>
        <p:spPr>
          <a:xfrm>
            <a:off x="7415590" y="704207"/>
            <a:ext cx="1321174" cy="2571271"/>
          </a:xfrm>
          <a:prstGeom prst="rect">
            <a:avLst/>
          </a:prstGeom>
        </p:spPr>
      </p:pic>
      <p:pic>
        <p:nvPicPr>
          <p:cNvPr id="6" name="Bildobjekt 5">
            <a:extLst>
              <a:ext uri="{FF2B5EF4-FFF2-40B4-BE49-F238E27FC236}">
                <a16:creationId xmlns:a16="http://schemas.microsoft.com/office/drawing/2014/main" id="{4AE33F03-115E-19B0-3138-7B96FDB71D8D}"/>
              </a:ext>
            </a:extLst>
          </p:cNvPr>
          <p:cNvPicPr>
            <a:picLocks noChangeAspect="1"/>
          </p:cNvPicPr>
          <p:nvPr/>
        </p:nvPicPr>
        <p:blipFill rotWithShape="1">
          <a:blip r:embed="rId4"/>
          <a:srcRect l="36843" t="22136" r="38178" b="26485"/>
          <a:stretch/>
        </p:blipFill>
        <p:spPr>
          <a:xfrm>
            <a:off x="10046888" y="563815"/>
            <a:ext cx="1318332" cy="2711663"/>
          </a:xfrm>
          <a:prstGeom prst="rect">
            <a:avLst/>
          </a:prstGeom>
        </p:spPr>
      </p:pic>
      <p:pic>
        <p:nvPicPr>
          <p:cNvPr id="9" name="Bildobjekt 8">
            <a:extLst>
              <a:ext uri="{FF2B5EF4-FFF2-40B4-BE49-F238E27FC236}">
                <a16:creationId xmlns:a16="http://schemas.microsoft.com/office/drawing/2014/main" id="{F4647D00-8333-FBF1-352F-4106279B577A}"/>
              </a:ext>
            </a:extLst>
          </p:cNvPr>
          <p:cNvPicPr>
            <a:picLocks noChangeAspect="1"/>
          </p:cNvPicPr>
          <p:nvPr/>
        </p:nvPicPr>
        <p:blipFill rotWithShape="1">
          <a:blip r:embed="rId5"/>
          <a:srcRect l="38467" t="21730" r="37773" b="29734"/>
          <a:stretch/>
        </p:blipFill>
        <p:spPr>
          <a:xfrm>
            <a:off x="7629346" y="3505910"/>
            <a:ext cx="1204910" cy="2461344"/>
          </a:xfrm>
          <a:prstGeom prst="rect">
            <a:avLst/>
          </a:prstGeom>
        </p:spPr>
      </p:pic>
      <p:pic>
        <p:nvPicPr>
          <p:cNvPr id="7" name="Bildobjekt 6">
            <a:extLst>
              <a:ext uri="{FF2B5EF4-FFF2-40B4-BE49-F238E27FC236}">
                <a16:creationId xmlns:a16="http://schemas.microsoft.com/office/drawing/2014/main" id="{A3C06B5E-8577-8310-08AF-1DDF0C804CC7}"/>
              </a:ext>
            </a:extLst>
          </p:cNvPr>
          <p:cNvPicPr>
            <a:picLocks noChangeAspect="1"/>
          </p:cNvPicPr>
          <p:nvPr/>
        </p:nvPicPr>
        <p:blipFill rotWithShape="1">
          <a:blip r:embed="rId6"/>
          <a:srcRect l="35075" t="21510" r="36088" b="29954"/>
          <a:stretch/>
        </p:blipFill>
        <p:spPr>
          <a:xfrm>
            <a:off x="10008483" y="3466155"/>
            <a:ext cx="1509614" cy="2540855"/>
          </a:xfrm>
          <a:prstGeom prst="rect">
            <a:avLst/>
          </a:prstGeom>
        </p:spPr>
      </p:pic>
      <p:pic>
        <p:nvPicPr>
          <p:cNvPr id="4" name="Bildobjekt 3">
            <a:extLst>
              <a:ext uri="{FF2B5EF4-FFF2-40B4-BE49-F238E27FC236}">
                <a16:creationId xmlns:a16="http://schemas.microsoft.com/office/drawing/2014/main" id="{D0A3FCF1-B314-601B-177C-3194F9CF4A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8483" y="6270079"/>
            <a:ext cx="1771650" cy="354330"/>
          </a:xfrm>
          <a:prstGeom prst="rect">
            <a:avLst/>
          </a:prstGeom>
        </p:spPr>
      </p:pic>
    </p:spTree>
    <p:extLst>
      <p:ext uri="{BB962C8B-B14F-4D97-AF65-F5344CB8AC3E}">
        <p14:creationId xmlns:p14="http://schemas.microsoft.com/office/powerpoint/2010/main" val="1844648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bildnummer 1"/>
          <p:cNvSpPr>
            <a:spLocks noGrp="1"/>
          </p:cNvSpPr>
          <p:nvPr>
            <p:ph type="sldNum" sz="quarter" idx="4"/>
          </p:nvPr>
        </p:nvSpPr>
        <p:spPr>
          <a:xfrm>
            <a:off x="-4140968" y="7965504"/>
            <a:ext cx="2133600" cy="2510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16AC8FF-D152-824B-914B-97156E41248B}" type="slidenum">
              <a:rPr kumimoji="0" lang="sv-SE" sz="1200" b="0" i="0" u="none" strike="noStrike" kern="1200" cap="none" spc="0" normalizeH="0" baseline="0" noProof="0">
                <a:ln>
                  <a:noFill/>
                </a:ln>
                <a:solidFill>
                  <a:prstClr val="black">
                    <a:tint val="75000"/>
                  </a:prstClr>
                </a:solidFill>
                <a:effectLst/>
                <a:uLnTx/>
                <a:uFillTx/>
                <a:latin typeface="Calibri"/>
                <a:ea typeface="+mn-ea"/>
                <a:cs typeface="Calibri"/>
              </a:rPr>
              <a:pPr marL="0" marR="0" lvl="0" indent="0" algn="l"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dirty="0">
              <a:ln>
                <a:noFill/>
              </a:ln>
              <a:solidFill>
                <a:prstClr val="black">
                  <a:tint val="75000"/>
                </a:prstClr>
              </a:solidFill>
              <a:effectLst/>
              <a:uLnTx/>
              <a:uFillTx/>
              <a:latin typeface="Calibri"/>
              <a:ea typeface="+mn-ea"/>
              <a:cs typeface="Calibri"/>
            </a:endParaRPr>
          </a:p>
        </p:txBody>
      </p:sp>
      <p:sp>
        <p:nvSpPr>
          <p:cNvPr id="6" name="Rektangel 5"/>
          <p:cNvSpPr/>
          <p:nvPr/>
        </p:nvSpPr>
        <p:spPr>
          <a:xfrm>
            <a:off x="777106" y="790436"/>
            <a:ext cx="10085834" cy="132343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dirty="0">
                <a:ln>
                  <a:noFill/>
                </a:ln>
                <a:solidFill>
                  <a:schemeClr val="accent1">
                    <a:lumMod val="75000"/>
                  </a:schemeClr>
                </a:solidFill>
                <a:effectLst/>
                <a:uLnTx/>
                <a:uFillTx/>
                <a:latin typeface="+mj-lt"/>
              </a:rPr>
              <a:t>Gemensamt för de</a:t>
            </a:r>
            <a:r>
              <a:rPr kumimoji="0" lang="sv-SE" sz="4000" b="1" i="0" u="none" strike="noStrike" kern="1200" cap="none" spc="0" normalizeH="0" noProof="0" dirty="0">
                <a:ln>
                  <a:noFill/>
                </a:ln>
                <a:solidFill>
                  <a:schemeClr val="accent1">
                    <a:lumMod val="75000"/>
                  </a:schemeClr>
                </a:solidFill>
                <a:effectLst/>
                <a:uLnTx/>
                <a:uFillTx/>
                <a:latin typeface="+mj-lt"/>
              </a:rPr>
              <a:t> insatser samordningsförbundet finansierar </a:t>
            </a:r>
            <a:r>
              <a:rPr kumimoji="0" lang="sv-SE" sz="4000" b="1" i="0" u="none" strike="noStrike" kern="1200" cap="none" spc="0" normalizeH="0" baseline="0" noProof="0" dirty="0">
                <a:ln>
                  <a:noFill/>
                </a:ln>
                <a:solidFill>
                  <a:schemeClr val="accent1">
                    <a:lumMod val="75000"/>
                  </a:schemeClr>
                </a:solidFill>
                <a:effectLst/>
                <a:uLnTx/>
                <a:uFillTx/>
                <a:latin typeface="+mj-lt"/>
              </a:rPr>
              <a:t> </a:t>
            </a:r>
            <a:endParaRPr kumimoji="0" lang="sv-SE" sz="4000" b="0" i="0" u="none" strike="noStrike" kern="1200" cap="none" spc="0" normalizeH="0" baseline="0" noProof="0" dirty="0">
              <a:ln>
                <a:noFill/>
              </a:ln>
              <a:solidFill>
                <a:schemeClr val="accent1">
                  <a:lumMod val="75000"/>
                </a:schemeClr>
              </a:solidFill>
              <a:effectLst/>
              <a:uLnTx/>
              <a:uFillTx/>
              <a:latin typeface="+mj-lt"/>
            </a:endParaRPr>
          </a:p>
        </p:txBody>
      </p:sp>
      <p:sp>
        <p:nvSpPr>
          <p:cNvPr id="7" name="Rektangel 6"/>
          <p:cNvSpPr/>
          <p:nvPr/>
        </p:nvSpPr>
        <p:spPr>
          <a:xfrm>
            <a:off x="777106" y="2276297"/>
            <a:ext cx="10329509" cy="3785652"/>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2400" dirty="0">
                <a:solidFill>
                  <a:schemeClr val="accent1">
                    <a:lumMod val="75000"/>
                  </a:schemeClr>
                </a:solidFill>
                <a:ea typeface="Cambria" panose="02040503050406030204" pitchFamily="18" charset="0"/>
              </a:rPr>
              <a:t>Personcentrerade insatser som utgår från individens behov och önskemål.</a:t>
            </a:r>
          </a:p>
          <a:p>
            <a:pPr marR="0" lvl="0" algn="l" defTabSz="457200" rtl="0" eaLnBrk="1" fontAlgn="auto" latinLnBrk="0" hangingPunct="1">
              <a:lnSpc>
                <a:spcPct val="100000"/>
              </a:lnSpc>
              <a:spcBef>
                <a:spcPts val="0"/>
              </a:spcBef>
              <a:spcAft>
                <a:spcPts val="0"/>
              </a:spcAft>
              <a:buClrTx/>
              <a:buSzTx/>
              <a:tabLst/>
              <a:defRPr/>
            </a:pPr>
            <a:endParaRPr lang="sv-SE" sz="2400" dirty="0">
              <a:solidFill>
                <a:schemeClr val="accent1">
                  <a:lumMod val="75000"/>
                </a:schemeClr>
              </a:solidFill>
              <a:ea typeface="Cambria" panose="02040503050406030204" pitchFamily="18"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2400" dirty="0">
                <a:solidFill>
                  <a:schemeClr val="accent1">
                    <a:lumMod val="75000"/>
                  </a:schemeClr>
                </a:solidFill>
                <a:ea typeface="Cambria" panose="02040503050406030204" pitchFamily="18" charset="0"/>
              </a:rPr>
              <a:t>Individuellt anpassat stöd med fokus på arbete och studier. </a:t>
            </a:r>
          </a:p>
          <a:p>
            <a:pPr marR="0" lvl="0" algn="l" defTabSz="457200" rtl="0" eaLnBrk="1" fontAlgn="auto" latinLnBrk="0" hangingPunct="1">
              <a:lnSpc>
                <a:spcPct val="100000"/>
              </a:lnSpc>
              <a:spcBef>
                <a:spcPts val="0"/>
              </a:spcBef>
              <a:spcAft>
                <a:spcPts val="0"/>
              </a:spcAft>
              <a:buClrTx/>
              <a:buSzTx/>
              <a:tabLst/>
              <a:defRPr/>
            </a:pPr>
            <a:endParaRPr lang="sv-SE" sz="2400" dirty="0">
              <a:solidFill>
                <a:schemeClr val="accent1">
                  <a:lumMod val="75000"/>
                </a:schemeClr>
              </a:solidFill>
              <a:ea typeface="Cambria" panose="02040503050406030204" pitchFamily="18"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2400" dirty="0">
                <a:solidFill>
                  <a:schemeClr val="accent1">
                    <a:lumMod val="75000"/>
                  </a:schemeClr>
                </a:solidFill>
                <a:ea typeface="Cambria" panose="02040503050406030204" pitchFamily="18" charset="0"/>
              </a:rPr>
              <a:t>Personal som arbetar coachande med kompetens inom evidensbaserade metoder och arbetssätt, tillgänglighet och inkludering.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2400" dirty="0">
              <a:solidFill>
                <a:schemeClr val="accent1">
                  <a:lumMod val="75000"/>
                </a:schemeClr>
              </a:solidFill>
              <a:ea typeface="Cambria" panose="02040503050406030204" pitchFamily="18"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2400" dirty="0">
                <a:solidFill>
                  <a:schemeClr val="accent1">
                    <a:lumMod val="75000"/>
                  </a:schemeClr>
                </a:solidFill>
                <a:ea typeface="Cambria" panose="02040503050406030204" pitchFamily="18" charset="0"/>
              </a:rPr>
              <a:t>Arbetar för att utveckla samverkanstrukturer och parallella stödinsatser tillsammans med berörda aktörer. </a:t>
            </a:r>
            <a:endParaRPr kumimoji="0" lang="sv-SE" sz="2400" b="1" i="0" u="sng" strike="noStrike" kern="1200" cap="none" spc="0" normalizeH="0" baseline="0" noProof="0" dirty="0">
              <a:ln>
                <a:noFill/>
              </a:ln>
              <a:solidFill>
                <a:schemeClr val="accent1">
                  <a:lumMod val="75000"/>
                </a:schemeClr>
              </a:solidFill>
              <a:effectLst/>
              <a:uLnTx/>
              <a:uFillTx/>
              <a:ea typeface="Cambria" panose="020405030504060302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Cambria" panose="02040503050406030204" pitchFamily="18" charset="0"/>
            </a:endParaRPr>
          </a:p>
        </p:txBody>
      </p:sp>
      <p:sp>
        <p:nvSpPr>
          <p:cNvPr id="8" name="Rektangel 7"/>
          <p:cNvSpPr/>
          <p:nvPr/>
        </p:nvSpPr>
        <p:spPr>
          <a:xfrm>
            <a:off x="-2400944" y="-7735595"/>
            <a:ext cx="1078294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yrkesvägledare</a:t>
            </a:r>
          </a:p>
        </p:txBody>
      </p:sp>
      <p:pic>
        <p:nvPicPr>
          <p:cNvPr id="5" name="Bildobjekt 4">
            <a:extLst>
              <a:ext uri="{FF2B5EF4-FFF2-40B4-BE49-F238E27FC236}">
                <a16:creationId xmlns:a16="http://schemas.microsoft.com/office/drawing/2014/main" id="{C2F92CD2-F2EE-2B47-040A-DF66CC7EDB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8483" y="6270079"/>
            <a:ext cx="1771650" cy="354330"/>
          </a:xfrm>
          <a:prstGeom prst="rect">
            <a:avLst/>
          </a:prstGeom>
        </p:spPr>
      </p:pic>
      <p:cxnSp>
        <p:nvCxnSpPr>
          <p:cNvPr id="10" name="Rak koppling 9">
            <a:extLst>
              <a:ext uri="{FF2B5EF4-FFF2-40B4-BE49-F238E27FC236}">
                <a16:creationId xmlns:a16="http://schemas.microsoft.com/office/drawing/2014/main" id="{331C67EE-A7C5-9819-B86E-C87206A24635}"/>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21908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bildnummer 1"/>
          <p:cNvSpPr>
            <a:spLocks noGrp="1"/>
          </p:cNvSpPr>
          <p:nvPr>
            <p:ph type="sldNum" sz="quarter" idx="4"/>
          </p:nvPr>
        </p:nvSpPr>
        <p:spPr>
          <a:xfrm>
            <a:off x="-4140968" y="7965504"/>
            <a:ext cx="2133600" cy="2510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16AC8FF-D152-824B-914B-97156E41248B}" type="slidenum">
              <a:rPr kumimoji="0" lang="sv-SE" sz="1200" b="0" i="0" u="none" strike="noStrike" kern="1200" cap="none" spc="0" normalizeH="0" baseline="0" noProof="0">
                <a:ln>
                  <a:noFill/>
                </a:ln>
                <a:solidFill>
                  <a:prstClr val="black">
                    <a:tint val="75000"/>
                  </a:prstClr>
                </a:solidFill>
                <a:effectLst/>
                <a:uLnTx/>
                <a:uFillTx/>
                <a:latin typeface="Calibri"/>
                <a:ea typeface="+mn-ea"/>
                <a:cs typeface="Calibri"/>
              </a:rPr>
              <a:pPr marL="0" marR="0" lvl="0" indent="0" algn="l"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dirty="0">
              <a:ln>
                <a:noFill/>
              </a:ln>
              <a:solidFill>
                <a:prstClr val="black">
                  <a:tint val="75000"/>
                </a:prstClr>
              </a:solidFill>
              <a:effectLst/>
              <a:uLnTx/>
              <a:uFillTx/>
              <a:latin typeface="Calibri"/>
              <a:ea typeface="+mn-ea"/>
              <a:cs typeface="Calibri"/>
            </a:endParaRPr>
          </a:p>
        </p:txBody>
      </p:sp>
      <p:sp>
        <p:nvSpPr>
          <p:cNvPr id="6" name="Rektangel 5"/>
          <p:cNvSpPr/>
          <p:nvPr/>
        </p:nvSpPr>
        <p:spPr>
          <a:xfrm>
            <a:off x="1123448" y="294233"/>
            <a:ext cx="10218335" cy="70788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4000" b="1" dirty="0">
                <a:solidFill>
                  <a:schemeClr val="accent1">
                    <a:lumMod val="75000"/>
                  </a:schemeClr>
                </a:solidFill>
                <a:latin typeface="+mj-lt"/>
              </a:rPr>
              <a:t>Finansierad verksamhet</a:t>
            </a:r>
            <a:endParaRPr kumimoji="0" lang="sv-SE" sz="4000" b="0" i="0" u="none" strike="noStrike" kern="1200" cap="none" spc="0" normalizeH="0" baseline="0" noProof="0" dirty="0">
              <a:ln>
                <a:noFill/>
              </a:ln>
              <a:solidFill>
                <a:schemeClr val="accent1">
                  <a:lumMod val="75000"/>
                </a:schemeClr>
              </a:solidFill>
              <a:effectLst/>
              <a:uLnTx/>
              <a:uFillTx/>
              <a:latin typeface="+mj-lt"/>
            </a:endParaRPr>
          </a:p>
        </p:txBody>
      </p:sp>
      <p:sp>
        <p:nvSpPr>
          <p:cNvPr id="7" name="Rektangel 6"/>
          <p:cNvSpPr/>
          <p:nvPr/>
        </p:nvSpPr>
        <p:spPr>
          <a:xfrm>
            <a:off x="1202797" y="1297960"/>
            <a:ext cx="10059636" cy="4985980"/>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1" i="0" strike="noStrike" kern="1200" cap="none" spc="0" normalizeH="0" baseline="0" noProof="0" dirty="0">
                <a:ln>
                  <a:noFill/>
                </a:ln>
                <a:solidFill>
                  <a:schemeClr val="accent1">
                    <a:lumMod val="75000"/>
                  </a:schemeClr>
                </a:solidFill>
                <a:effectLst/>
                <a:uLnTx/>
                <a:uFillTx/>
                <a:ea typeface="Cambria" panose="02040503050406030204" pitchFamily="18" charset="0"/>
              </a:rPr>
              <a:t>LYRA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2000" b="1" i="0" strike="noStrike" kern="1200" cap="none" spc="0" normalizeH="0" baseline="0" noProof="0" dirty="0">
              <a:ln>
                <a:noFill/>
              </a:ln>
              <a:solidFill>
                <a:schemeClr val="accent1">
                  <a:lumMod val="75000"/>
                </a:schemeClr>
              </a:solidFill>
              <a:effectLst/>
              <a:uLnTx/>
              <a:uFillTx/>
              <a:ea typeface="Cambria" panose="020405030504060302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1" i="0" strike="noStrike" kern="1200" cap="none" spc="0" normalizeH="0" baseline="0" noProof="0" dirty="0">
                <a:ln>
                  <a:noFill/>
                </a:ln>
                <a:solidFill>
                  <a:schemeClr val="accent1">
                    <a:lumMod val="75000"/>
                  </a:schemeClr>
                </a:solidFill>
                <a:effectLst/>
                <a:uLnTx/>
                <a:uFillTx/>
                <a:ea typeface="Cambria" panose="02040503050406030204" pitchFamily="18" charset="0"/>
              </a:rPr>
              <a:t>START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2000" b="0" i="0" strike="noStrike" kern="1200" cap="none" spc="0" normalizeH="0" baseline="0" noProof="0" dirty="0">
              <a:ln>
                <a:noFill/>
              </a:ln>
              <a:solidFill>
                <a:schemeClr val="accent1">
                  <a:lumMod val="75000"/>
                </a:schemeClr>
              </a:solidFill>
              <a:effectLst/>
              <a:uLnTx/>
              <a:uFillTx/>
              <a:ea typeface="Cambria" panose="020405030504060302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1" i="0" strike="noStrike" kern="1200" cap="none" spc="0" normalizeH="0" baseline="0" noProof="0" dirty="0">
                <a:ln>
                  <a:noFill/>
                </a:ln>
                <a:solidFill>
                  <a:schemeClr val="accent1">
                    <a:lumMod val="75000"/>
                  </a:schemeClr>
                </a:solidFill>
                <a:effectLst/>
                <a:uLnTx/>
                <a:uFillTx/>
                <a:ea typeface="Cambria" panose="02040503050406030204" pitchFamily="18" charset="0"/>
              </a:rPr>
              <a:t>UNGA PÅ VÄG I SALEM (UPIS)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2000" b="0" i="0" strike="noStrike" kern="1200" cap="none" spc="0" normalizeH="0" baseline="0" noProof="0" dirty="0">
              <a:ln>
                <a:noFill/>
              </a:ln>
              <a:solidFill>
                <a:schemeClr val="accent1">
                  <a:lumMod val="75000"/>
                </a:schemeClr>
              </a:solidFill>
              <a:effectLst/>
              <a:uLnTx/>
              <a:uFillTx/>
              <a:ea typeface="Cambria" panose="020405030504060302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1" i="0" strike="noStrike" kern="1200" cap="none" spc="0" normalizeH="0" baseline="0" noProof="0" dirty="0">
                <a:ln>
                  <a:noFill/>
                </a:ln>
                <a:solidFill>
                  <a:schemeClr val="accent1">
                    <a:lumMod val="75000"/>
                  </a:schemeClr>
                </a:solidFill>
                <a:effectLst/>
                <a:uLnTx/>
                <a:uFillTx/>
                <a:ea typeface="Cambria" panose="02040503050406030204" pitchFamily="18" charset="0"/>
              </a:rPr>
              <a:t>DIN TUR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2000" b="0" i="0" strike="noStrike" kern="1200" cap="none" spc="0" normalizeH="0" baseline="0" noProof="0" dirty="0">
              <a:ln>
                <a:noFill/>
              </a:ln>
              <a:solidFill>
                <a:schemeClr val="accent1">
                  <a:lumMod val="75000"/>
                </a:schemeClr>
              </a:solidFill>
              <a:effectLst/>
              <a:uLnTx/>
              <a:uFillTx/>
              <a:ea typeface="Cambria" panose="020405030504060302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1" i="0" strike="noStrike" kern="1200" cap="none" spc="0" normalizeH="0" baseline="0" noProof="0" dirty="0">
                <a:ln>
                  <a:noFill/>
                </a:ln>
                <a:solidFill>
                  <a:schemeClr val="accent1">
                    <a:lumMod val="75000"/>
                  </a:schemeClr>
                </a:solidFill>
                <a:effectLst/>
                <a:uLnTx/>
                <a:uFillTx/>
                <a:ea typeface="Cambria" panose="02040503050406030204" pitchFamily="18" charset="0"/>
              </a:rPr>
              <a:t>MIA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2000" b="1" i="0" u="sng" strike="noStrike" kern="1200" cap="none" spc="0" normalizeH="0" baseline="0" noProof="0" dirty="0">
              <a:ln>
                <a:noFill/>
              </a:ln>
              <a:solidFill>
                <a:schemeClr val="accent1">
                  <a:lumMod val="75000"/>
                </a:schemeClr>
              </a:solidFill>
              <a:effectLst/>
              <a:uLnTx/>
              <a:uFillTx/>
              <a:ea typeface="Cambria" panose="020405030504060302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2000" b="1" dirty="0">
                <a:solidFill>
                  <a:schemeClr val="accent1">
                    <a:lumMod val="75000"/>
                  </a:schemeClr>
                </a:solidFill>
                <a:ea typeface="Cambria" panose="02040503050406030204" pitchFamily="18" charset="0"/>
              </a:rPr>
              <a:t>SAMSAS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2000" b="1" u="sng" dirty="0">
              <a:solidFill>
                <a:schemeClr val="accent1">
                  <a:lumMod val="75000"/>
                </a:schemeClr>
              </a:solidFill>
              <a:ea typeface="Cambria" panose="020405030504060302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2000" b="1" dirty="0">
                <a:solidFill>
                  <a:schemeClr val="accent1">
                    <a:lumMod val="75000"/>
                  </a:schemeClr>
                </a:solidFill>
                <a:ea typeface="Cambria" panose="02040503050406030204" pitchFamily="18" charset="0"/>
              </a:rPr>
              <a:t>AF-KOORDINATOR</a:t>
            </a:r>
          </a:p>
          <a:p>
            <a:pPr marR="0" lvl="0" algn="l" defTabSz="457200" rtl="0" eaLnBrk="1" fontAlgn="auto" latinLnBrk="0" hangingPunct="1">
              <a:lnSpc>
                <a:spcPct val="100000"/>
              </a:lnSpc>
              <a:spcBef>
                <a:spcPts val="0"/>
              </a:spcBef>
              <a:spcAft>
                <a:spcPts val="0"/>
              </a:spcAft>
              <a:buClrTx/>
              <a:buSzTx/>
              <a:tabLst/>
              <a:defRPr/>
            </a:pPr>
            <a:endParaRPr lang="sv-SE" sz="2000" b="1" dirty="0">
              <a:solidFill>
                <a:schemeClr val="accent1">
                  <a:lumMod val="75000"/>
                </a:schemeClr>
              </a:solidFill>
              <a:ea typeface="Cambria" panose="02040503050406030204" pitchFamily="18"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2000" b="1" dirty="0">
                <a:solidFill>
                  <a:schemeClr val="accent1">
                    <a:lumMod val="75000"/>
                  </a:schemeClr>
                </a:solidFill>
                <a:ea typeface="Cambria" panose="02040503050406030204" pitchFamily="18" charset="0"/>
              </a:rPr>
              <a:t>CONECTO och annan KOMPETENSUTVECKLING</a:t>
            </a:r>
            <a:br>
              <a:rPr kumimoji="0" lang="sv-SE" sz="1800" b="1" i="0" u="sng" strike="noStrike" kern="1200" cap="none" spc="0" normalizeH="0" baseline="0" noProof="0" dirty="0">
                <a:ln>
                  <a:noFill/>
                </a:ln>
                <a:solidFill>
                  <a:srgbClr val="0092C3"/>
                </a:solidFill>
                <a:effectLst/>
                <a:uLnTx/>
                <a:uFillTx/>
                <a:latin typeface="Cambria" panose="02040503050406030204" pitchFamily="18" charset="0"/>
                <a:ea typeface="Cambria" panose="02040503050406030204" pitchFamily="18" charset="0"/>
                <a:cs typeface="+mn-cs"/>
              </a:rPr>
            </a:br>
            <a:endParaRPr kumimoji="0" lang="sv-SE" sz="1800" b="1"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Cambria" panose="02040503050406030204" pitchFamily="18" charset="0"/>
              <a:cs typeface="+mn-cs"/>
            </a:endParaRPr>
          </a:p>
        </p:txBody>
      </p:sp>
      <p:sp>
        <p:nvSpPr>
          <p:cNvPr id="8" name="Rektangel 7"/>
          <p:cNvSpPr/>
          <p:nvPr/>
        </p:nvSpPr>
        <p:spPr>
          <a:xfrm>
            <a:off x="-2400944" y="-7735595"/>
            <a:ext cx="1078294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yrkesvägledare</a:t>
            </a:r>
          </a:p>
        </p:txBody>
      </p:sp>
      <p:pic>
        <p:nvPicPr>
          <p:cNvPr id="17" name="Bildobjekt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pic>
        <p:nvPicPr>
          <p:cNvPr id="3" name="Bildobjekt 2"/>
          <p:cNvPicPr>
            <a:picLocks noChangeAspect="1"/>
          </p:cNvPicPr>
          <p:nvPr/>
        </p:nvPicPr>
        <p:blipFill>
          <a:blip r:embed="rId4"/>
          <a:stretch>
            <a:fillRect/>
          </a:stretch>
        </p:blipFill>
        <p:spPr>
          <a:xfrm>
            <a:off x="2630738" y="3148998"/>
            <a:ext cx="968132" cy="316282"/>
          </a:xfrm>
          <a:prstGeom prst="rect">
            <a:avLst/>
          </a:prstGeom>
        </p:spPr>
      </p:pic>
      <p:cxnSp>
        <p:nvCxnSpPr>
          <p:cNvPr id="4" name="Rak koppling 3">
            <a:extLst>
              <a:ext uri="{FF2B5EF4-FFF2-40B4-BE49-F238E27FC236}">
                <a16:creationId xmlns:a16="http://schemas.microsoft.com/office/drawing/2014/main" id="{81E99F45-6C12-6F8F-186B-D3EDABF45C4B}"/>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pic>
        <p:nvPicPr>
          <p:cNvPr id="13" name="Bildobjekt 12" descr="Visar kugghjul">
            <a:extLst>
              <a:ext uri="{FF2B5EF4-FFF2-40B4-BE49-F238E27FC236}">
                <a16:creationId xmlns:a16="http://schemas.microsoft.com/office/drawing/2014/main" id="{9B4AB406-758A-C845-A261-733350739E2C}"/>
              </a:ext>
            </a:extLst>
          </p:cNvPr>
          <p:cNvPicPr>
            <a:picLocks noChangeAspect="1"/>
          </p:cNvPicPr>
          <p:nvPr/>
        </p:nvPicPr>
        <p:blipFill>
          <a:blip r:embed="rId5"/>
          <a:stretch>
            <a:fillRect/>
          </a:stretch>
        </p:blipFill>
        <p:spPr>
          <a:xfrm>
            <a:off x="6800928" y="1462267"/>
            <a:ext cx="3850710" cy="3850710"/>
          </a:xfrm>
          <a:prstGeom prst="rect">
            <a:avLst/>
          </a:prstGeom>
        </p:spPr>
      </p:pic>
    </p:spTree>
    <p:extLst>
      <p:ext uri="{BB962C8B-B14F-4D97-AF65-F5344CB8AC3E}">
        <p14:creationId xmlns:p14="http://schemas.microsoft.com/office/powerpoint/2010/main" val="875861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bildnummer 1"/>
          <p:cNvSpPr>
            <a:spLocks noGrp="1"/>
          </p:cNvSpPr>
          <p:nvPr>
            <p:ph type="sldNum" sz="quarter" idx="4"/>
          </p:nvPr>
        </p:nvSpPr>
        <p:spPr>
          <a:xfrm>
            <a:off x="-4140968" y="7965504"/>
            <a:ext cx="2133600" cy="2510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16AC8FF-D152-824B-914B-97156E41248B}" type="slidenum">
              <a:rPr kumimoji="0" lang="sv-SE" sz="1200" b="0" i="0" u="none" strike="noStrike" kern="1200" cap="none" spc="0" normalizeH="0" baseline="0" noProof="0">
                <a:ln>
                  <a:noFill/>
                </a:ln>
                <a:solidFill>
                  <a:prstClr val="black">
                    <a:tint val="75000"/>
                  </a:prstClr>
                </a:solidFill>
                <a:effectLst/>
                <a:uLnTx/>
                <a:uFillTx/>
                <a:latin typeface="Calibri"/>
                <a:ea typeface="+mn-ea"/>
                <a:cs typeface="Calibri"/>
              </a:rPr>
              <a:pPr marL="0" marR="0" lvl="0" indent="0" algn="l"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tint val="75000"/>
                </a:prstClr>
              </a:solidFill>
              <a:effectLst/>
              <a:uLnTx/>
              <a:uFillTx/>
              <a:latin typeface="Calibri"/>
              <a:ea typeface="+mn-ea"/>
              <a:cs typeface="Calibri"/>
            </a:endParaRPr>
          </a:p>
        </p:txBody>
      </p:sp>
      <p:sp>
        <p:nvSpPr>
          <p:cNvPr id="6" name="Rektangel 5"/>
          <p:cNvSpPr/>
          <p:nvPr/>
        </p:nvSpPr>
        <p:spPr>
          <a:xfrm>
            <a:off x="1088474" y="799766"/>
            <a:ext cx="10218335" cy="70788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dirty="0">
                <a:ln>
                  <a:noFill/>
                </a:ln>
                <a:solidFill>
                  <a:schemeClr val="accent1">
                    <a:lumMod val="75000"/>
                  </a:schemeClr>
                </a:solidFill>
                <a:effectLst/>
                <a:uLnTx/>
                <a:uFillTx/>
                <a:latin typeface="+mj-lt"/>
                <a:ea typeface="+mn-ea"/>
                <a:cs typeface="+mn-cs"/>
              </a:rPr>
              <a:t>START</a:t>
            </a:r>
            <a:r>
              <a:rPr kumimoji="0" lang="sv-SE" sz="2800" b="1" i="0" u="none" strike="noStrike" kern="1200" cap="none" spc="0" normalizeH="0" baseline="0" noProof="0" dirty="0">
                <a:ln>
                  <a:noFill/>
                </a:ln>
                <a:solidFill>
                  <a:schemeClr val="accent1">
                    <a:lumMod val="75000"/>
                  </a:schemeClr>
                </a:solidFill>
                <a:effectLst/>
                <a:uLnTx/>
                <a:uFillTx/>
                <a:latin typeface="+mj-lt"/>
                <a:ea typeface="+mn-ea"/>
                <a:cs typeface="+mn-cs"/>
              </a:rPr>
              <a:t> </a:t>
            </a:r>
            <a:endParaRPr kumimoji="0" lang="sv-SE" sz="2800" b="0" i="0" u="none" strike="noStrike" kern="1200" cap="none" spc="0" normalizeH="0" baseline="0" noProof="0" dirty="0">
              <a:ln>
                <a:noFill/>
              </a:ln>
              <a:solidFill>
                <a:prstClr val="black"/>
              </a:solidFill>
              <a:effectLst/>
              <a:uLnTx/>
              <a:uFillTx/>
              <a:latin typeface="+mj-lt"/>
            </a:endParaRPr>
          </a:p>
        </p:txBody>
      </p:sp>
      <p:sp>
        <p:nvSpPr>
          <p:cNvPr id="7" name="Rektangel 6"/>
          <p:cNvSpPr/>
          <p:nvPr/>
        </p:nvSpPr>
        <p:spPr>
          <a:xfrm>
            <a:off x="1088474" y="1720910"/>
            <a:ext cx="9600440" cy="3724096"/>
          </a:xfrm>
          <a:prstGeom prst="rect">
            <a:avLst/>
          </a:prstGeom>
        </p:spPr>
        <p:txBody>
          <a:bodyPr wrap="square">
            <a:spAutoFit/>
          </a:bodyPr>
          <a:lstStyle/>
          <a:p>
            <a:pPr>
              <a:lnSpc>
                <a:spcPct val="150000"/>
              </a:lnSpc>
            </a:pPr>
            <a:r>
              <a:rPr lang="sv-SE" sz="2000" b="1" dirty="0">
                <a:solidFill>
                  <a:schemeClr val="accent1">
                    <a:lumMod val="75000"/>
                  </a:schemeClr>
                </a:solidFill>
              </a:rPr>
              <a:t>Målgrupp: </a:t>
            </a:r>
            <a:r>
              <a:rPr lang="sv-SE" sz="2000" dirty="0">
                <a:solidFill>
                  <a:schemeClr val="accent1">
                    <a:lumMod val="75000"/>
                  </a:schemeClr>
                </a:solidFill>
              </a:rPr>
              <a:t>Arbetssökande mellan 18-35 år som har en lindrig intellektuell funktionsnedsättning, är inom autismspektrumtillstånd eller förvärvad hjärnskada.</a:t>
            </a:r>
          </a:p>
          <a:p>
            <a:pPr>
              <a:lnSpc>
                <a:spcPct val="150000"/>
              </a:lnSpc>
            </a:pPr>
            <a:endParaRPr lang="sv-SE" sz="2000" dirty="0">
              <a:solidFill>
                <a:schemeClr val="accent1">
                  <a:lumMod val="75000"/>
                </a:schemeClr>
              </a:solidFill>
            </a:endParaRPr>
          </a:p>
          <a:p>
            <a:pPr marL="342900" indent="-342900">
              <a:lnSpc>
                <a:spcPct val="150000"/>
              </a:lnSpc>
              <a:buFont typeface="Arial" panose="020B0604020202020204" pitchFamily="34" charset="0"/>
              <a:buChar char="•"/>
            </a:pPr>
            <a:r>
              <a:rPr lang="sv-SE" sz="2000" dirty="0">
                <a:solidFill>
                  <a:schemeClr val="accent1">
                    <a:lumMod val="75000"/>
                  </a:schemeClr>
                </a:solidFill>
              </a:rPr>
              <a:t>2022-2023 var det i snitt 98 inskrivna deltagare per år (44 kvinnor och 54 män).</a:t>
            </a:r>
          </a:p>
          <a:p>
            <a:pPr marL="342900" indent="-342900">
              <a:lnSpc>
                <a:spcPct val="150000"/>
              </a:lnSpc>
              <a:buFont typeface="Arial" panose="020B0604020202020204" pitchFamily="34" charset="0"/>
              <a:buChar char="•"/>
            </a:pPr>
            <a:endParaRPr lang="sv-SE" sz="2000" dirty="0">
              <a:solidFill>
                <a:schemeClr val="accent1">
                  <a:lumMod val="75000"/>
                </a:schemeClr>
              </a:solidFill>
            </a:endParaRPr>
          </a:p>
          <a:p>
            <a:pPr marL="342900" indent="-342900">
              <a:lnSpc>
                <a:spcPct val="150000"/>
              </a:lnSpc>
              <a:buFont typeface="Arial" panose="020B0604020202020204" pitchFamily="34" charset="0"/>
              <a:buChar char="•"/>
            </a:pPr>
            <a:r>
              <a:rPr lang="sv-SE" sz="2000" dirty="0">
                <a:solidFill>
                  <a:schemeClr val="accent1">
                    <a:lumMod val="75000"/>
                  </a:schemeClr>
                </a:solidFill>
              </a:rPr>
              <a:t>2022-2023 var det i snitt 33 nya deltagare som skrevs in per år (17 kvinnor och 16 män).</a:t>
            </a:r>
          </a:p>
          <a:p>
            <a:pPr marL="342900" indent="-342900">
              <a:buFont typeface="Arial" panose="020B0604020202020204" pitchFamily="34" charset="0"/>
              <a:buChar char="•"/>
            </a:pPr>
            <a:endParaRPr lang="sv-SE" sz="2000" dirty="0">
              <a:solidFill>
                <a:schemeClr val="accent1">
                  <a:lumMod val="75000"/>
                </a:schemeClr>
              </a:solidFill>
            </a:endParaRPr>
          </a:p>
          <a:p>
            <a:pPr marR="0" lvl="0" algn="l" defTabSz="457200" rtl="0" eaLnBrk="1" fontAlgn="auto" latinLnBrk="0" hangingPunct="1">
              <a:lnSpc>
                <a:spcPct val="100000"/>
              </a:lnSpc>
              <a:spcBef>
                <a:spcPts val="0"/>
              </a:spcBef>
              <a:spcAft>
                <a:spcPts val="0"/>
              </a:spcAft>
              <a:buClrTx/>
              <a:buSzTx/>
              <a:tabLst/>
              <a:defRPr/>
            </a:pPr>
            <a:br>
              <a:rPr kumimoji="0" lang="sv-SE" sz="1800" b="1" i="0" u="sng" strike="noStrike" kern="1200" cap="none" spc="0" normalizeH="0" baseline="0" noProof="0" dirty="0">
                <a:ln>
                  <a:noFill/>
                </a:ln>
                <a:solidFill>
                  <a:srgbClr val="0092C3"/>
                </a:solidFill>
                <a:effectLst/>
                <a:uLnTx/>
                <a:uFillTx/>
                <a:latin typeface="Cambria" panose="02040503050406030204" pitchFamily="18" charset="0"/>
                <a:ea typeface="Cambria" panose="02040503050406030204" pitchFamily="18" charset="0"/>
                <a:cs typeface="+mn-cs"/>
              </a:rPr>
            </a:br>
            <a:endParaRPr kumimoji="0" lang="sv-SE" sz="1800" b="1"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Cambria" panose="02040503050406030204" pitchFamily="18" charset="0"/>
              <a:cs typeface="+mn-cs"/>
            </a:endParaRPr>
          </a:p>
        </p:txBody>
      </p:sp>
      <p:sp>
        <p:nvSpPr>
          <p:cNvPr id="8" name="Rektangel 7"/>
          <p:cNvSpPr/>
          <p:nvPr/>
        </p:nvSpPr>
        <p:spPr>
          <a:xfrm>
            <a:off x="-2400944" y="-7735595"/>
            <a:ext cx="1078294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yrkesvägledare</a:t>
            </a:r>
          </a:p>
        </p:txBody>
      </p:sp>
      <p:pic>
        <p:nvPicPr>
          <p:cNvPr id="17" name="Bildobjekt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cxnSp>
        <p:nvCxnSpPr>
          <p:cNvPr id="4" name="Rak koppling 3">
            <a:extLst>
              <a:ext uri="{FF2B5EF4-FFF2-40B4-BE49-F238E27FC236}">
                <a16:creationId xmlns:a16="http://schemas.microsoft.com/office/drawing/2014/main" id="{81E99F45-6C12-6F8F-186B-D3EDABF45C4B}"/>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89705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bildnummer 1"/>
          <p:cNvSpPr>
            <a:spLocks noGrp="1"/>
          </p:cNvSpPr>
          <p:nvPr>
            <p:ph type="sldNum" sz="quarter" idx="4"/>
          </p:nvPr>
        </p:nvSpPr>
        <p:spPr>
          <a:xfrm>
            <a:off x="-4140968" y="7965504"/>
            <a:ext cx="2133600" cy="2510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16AC8FF-D152-824B-914B-97156E41248B}" type="slidenum">
              <a:rPr kumimoji="0" lang="sv-SE" sz="1200" b="0" i="0" u="none" strike="noStrike" kern="1200" cap="none" spc="0" normalizeH="0" baseline="0" noProof="0">
                <a:ln>
                  <a:noFill/>
                </a:ln>
                <a:solidFill>
                  <a:prstClr val="black">
                    <a:tint val="75000"/>
                  </a:prstClr>
                </a:solidFill>
                <a:effectLst/>
                <a:uLnTx/>
                <a:uFillTx/>
                <a:latin typeface="Calibri"/>
                <a:ea typeface="+mn-ea"/>
                <a:cs typeface="Calibri"/>
              </a:rPr>
              <a:pPr marL="0" marR="0" lvl="0" indent="0" algn="l"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tint val="75000"/>
                </a:prstClr>
              </a:solidFill>
              <a:effectLst/>
              <a:uLnTx/>
              <a:uFillTx/>
              <a:latin typeface="Calibri"/>
              <a:ea typeface="+mn-ea"/>
              <a:cs typeface="Calibri"/>
            </a:endParaRPr>
          </a:p>
        </p:txBody>
      </p:sp>
      <p:sp>
        <p:nvSpPr>
          <p:cNvPr id="8" name="Rektangel 7"/>
          <p:cNvSpPr/>
          <p:nvPr/>
        </p:nvSpPr>
        <p:spPr>
          <a:xfrm>
            <a:off x="-2400944" y="-7735595"/>
            <a:ext cx="1078294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yrkesvägledare</a:t>
            </a:r>
          </a:p>
        </p:txBody>
      </p:sp>
      <p:pic>
        <p:nvPicPr>
          <p:cNvPr id="17" name="Bildobjekt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cxnSp>
        <p:nvCxnSpPr>
          <p:cNvPr id="4" name="Rak koppling 3">
            <a:extLst>
              <a:ext uri="{FF2B5EF4-FFF2-40B4-BE49-F238E27FC236}">
                <a16:creationId xmlns:a16="http://schemas.microsoft.com/office/drawing/2014/main" id="{81E99F45-6C12-6F8F-186B-D3EDABF45C4B}"/>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sp>
        <p:nvSpPr>
          <p:cNvPr id="11" name="Rektangel 10">
            <a:extLst>
              <a:ext uri="{FF2B5EF4-FFF2-40B4-BE49-F238E27FC236}">
                <a16:creationId xmlns:a16="http://schemas.microsoft.com/office/drawing/2014/main" id="{294F95F4-3C4B-ED09-A5CF-941793EFD1A9}"/>
              </a:ext>
            </a:extLst>
          </p:cNvPr>
          <p:cNvSpPr/>
          <p:nvPr/>
        </p:nvSpPr>
        <p:spPr>
          <a:xfrm>
            <a:off x="688932" y="964882"/>
            <a:ext cx="4709787" cy="492442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textruta 11">
            <a:extLst>
              <a:ext uri="{FF2B5EF4-FFF2-40B4-BE49-F238E27FC236}">
                <a16:creationId xmlns:a16="http://schemas.microsoft.com/office/drawing/2014/main" id="{DB937824-3665-BC7B-D5A6-5BD31D30B449}"/>
              </a:ext>
            </a:extLst>
          </p:cNvPr>
          <p:cNvSpPr txBox="1"/>
          <p:nvPr/>
        </p:nvSpPr>
        <p:spPr>
          <a:xfrm>
            <a:off x="849250" y="1234185"/>
            <a:ext cx="4073477" cy="4385816"/>
          </a:xfrm>
          <a:prstGeom prst="rect">
            <a:avLst/>
          </a:prstGeom>
          <a:noFill/>
        </p:spPr>
        <p:txBody>
          <a:bodyPr wrap="square" rtlCol="0">
            <a:spAutoFit/>
          </a:bodyPr>
          <a:lstStyle/>
          <a:p>
            <a:r>
              <a:rPr lang="sv-SE" b="1" dirty="0">
                <a:solidFill>
                  <a:schemeClr val="accent1">
                    <a:lumMod val="75000"/>
                  </a:schemeClr>
                </a:solidFill>
              </a:rPr>
              <a:t>Resultatet</a:t>
            </a:r>
          </a:p>
          <a:p>
            <a:pPr marL="742950" lvl="1" indent="-285750">
              <a:lnSpc>
                <a:spcPct val="150000"/>
              </a:lnSpc>
              <a:buFont typeface="Arial" panose="020B0604020202020204" pitchFamily="34" charset="0"/>
              <a:buChar char="•"/>
            </a:pPr>
            <a:r>
              <a:rPr lang="sv-SE" dirty="0">
                <a:solidFill>
                  <a:schemeClr val="accent1">
                    <a:lumMod val="75000"/>
                  </a:schemeClr>
                </a:solidFill>
              </a:rPr>
              <a:t>2022–2023 var det i snitt 68,5% av deltagarna som får anställning/påbörjar studier. Målet har varit minst 50%.</a:t>
            </a:r>
          </a:p>
          <a:p>
            <a:pPr marL="742950" lvl="1" indent="-285750">
              <a:lnSpc>
                <a:spcPct val="150000"/>
              </a:lnSpc>
              <a:buFont typeface="Arial" panose="020B0604020202020204" pitchFamily="34" charset="0"/>
              <a:buChar char="•"/>
            </a:pPr>
            <a:r>
              <a:rPr lang="sv-SE" dirty="0">
                <a:solidFill>
                  <a:schemeClr val="accent1">
                    <a:lumMod val="75000"/>
                  </a:schemeClr>
                </a:solidFill>
              </a:rPr>
              <a:t>2022–2023 var det i snitt 85% av deltagarna som har en anställning och som behåller sin anställning i minst 12 månader. Målet har varit minst 60%.</a:t>
            </a:r>
          </a:p>
          <a:p>
            <a:endParaRPr lang="sv-SE" dirty="0"/>
          </a:p>
        </p:txBody>
      </p:sp>
      <p:sp>
        <p:nvSpPr>
          <p:cNvPr id="13" name="Rektangel 12">
            <a:extLst>
              <a:ext uri="{FF2B5EF4-FFF2-40B4-BE49-F238E27FC236}">
                <a16:creationId xmlns:a16="http://schemas.microsoft.com/office/drawing/2014/main" id="{44E6DD8C-6B40-8577-6EA9-D3997BE9DC34}"/>
              </a:ext>
            </a:extLst>
          </p:cNvPr>
          <p:cNvSpPr/>
          <p:nvPr/>
        </p:nvSpPr>
        <p:spPr>
          <a:xfrm>
            <a:off x="6425852" y="964882"/>
            <a:ext cx="4709787" cy="492442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textruta 13">
            <a:extLst>
              <a:ext uri="{FF2B5EF4-FFF2-40B4-BE49-F238E27FC236}">
                <a16:creationId xmlns:a16="http://schemas.microsoft.com/office/drawing/2014/main" id="{9BF06EB8-1253-9387-5B52-8B9BF9A89944}"/>
              </a:ext>
            </a:extLst>
          </p:cNvPr>
          <p:cNvSpPr txBox="1"/>
          <p:nvPr/>
        </p:nvSpPr>
        <p:spPr>
          <a:xfrm>
            <a:off x="6832948" y="1205251"/>
            <a:ext cx="3895594" cy="4065857"/>
          </a:xfrm>
          <a:prstGeom prst="rect">
            <a:avLst/>
          </a:prstGeom>
          <a:noFill/>
        </p:spPr>
        <p:txBody>
          <a:bodyPr wrap="square" rtlCol="0">
            <a:spAutoFit/>
          </a:bodyPr>
          <a:lstStyle/>
          <a:p>
            <a:r>
              <a:rPr lang="sv-SE" b="1" dirty="0">
                <a:solidFill>
                  <a:schemeClr val="accent1">
                    <a:lumMod val="75000"/>
                  </a:schemeClr>
                </a:solidFill>
              </a:rPr>
              <a:t>Som bland annat beror på</a:t>
            </a:r>
          </a:p>
          <a:p>
            <a:pPr marL="800100" lvl="1" indent="-342900">
              <a:lnSpc>
                <a:spcPct val="150000"/>
              </a:lnSpc>
              <a:buFont typeface="Arial" panose="020B0604020202020204" pitchFamily="34" charset="0"/>
              <a:buChar char="•"/>
            </a:pPr>
            <a:r>
              <a:rPr lang="sv-SE" dirty="0">
                <a:solidFill>
                  <a:schemeClr val="accent1">
                    <a:lumMod val="75000"/>
                  </a:schemeClr>
                </a:solidFill>
              </a:rPr>
              <a:t>Individuellt stöd</a:t>
            </a:r>
          </a:p>
          <a:p>
            <a:pPr marL="800100" lvl="1" indent="-342900">
              <a:lnSpc>
                <a:spcPct val="150000"/>
              </a:lnSpc>
              <a:buFont typeface="Arial" panose="020B0604020202020204" pitchFamily="34" charset="0"/>
              <a:buChar char="•"/>
            </a:pPr>
            <a:r>
              <a:rPr lang="sv-SE" dirty="0">
                <a:solidFill>
                  <a:schemeClr val="accent1">
                    <a:lumMod val="75000"/>
                  </a:schemeClr>
                </a:solidFill>
              </a:rPr>
              <a:t>Målsatta tider för praktik/arbete/studier</a:t>
            </a:r>
          </a:p>
          <a:p>
            <a:pPr marL="800100" lvl="1" indent="-342900">
              <a:lnSpc>
                <a:spcPct val="150000"/>
              </a:lnSpc>
              <a:buFont typeface="Arial" panose="020B0604020202020204" pitchFamily="34" charset="0"/>
              <a:buChar char="•"/>
            </a:pPr>
            <a:r>
              <a:rPr lang="sv-SE" dirty="0">
                <a:solidFill>
                  <a:schemeClr val="accent1">
                    <a:lumMod val="75000"/>
                  </a:schemeClr>
                </a:solidFill>
              </a:rPr>
              <a:t>Uppföljning av mål och uppsatta tider löpande</a:t>
            </a:r>
          </a:p>
          <a:p>
            <a:pPr marL="800100" lvl="1" indent="-342900">
              <a:lnSpc>
                <a:spcPct val="150000"/>
              </a:lnSpc>
              <a:buFont typeface="Arial" panose="020B0604020202020204" pitchFamily="34" charset="0"/>
              <a:buChar char="•"/>
            </a:pPr>
            <a:r>
              <a:rPr lang="sv-SE" dirty="0">
                <a:solidFill>
                  <a:schemeClr val="accent1">
                    <a:lumMod val="75000"/>
                  </a:schemeClr>
                </a:solidFill>
              </a:rPr>
              <a:t>Efterstöd till deltagare i arbete/studier</a:t>
            </a:r>
          </a:p>
          <a:p>
            <a:pPr marL="800100" lvl="1" indent="-342900">
              <a:lnSpc>
                <a:spcPct val="150000"/>
              </a:lnSpc>
              <a:buFont typeface="Arial" panose="020B0604020202020204" pitchFamily="34" charset="0"/>
              <a:buChar char="•"/>
            </a:pPr>
            <a:r>
              <a:rPr lang="sv-SE" dirty="0">
                <a:solidFill>
                  <a:schemeClr val="accent1">
                    <a:lumMod val="75000"/>
                  </a:schemeClr>
                </a:solidFill>
              </a:rPr>
              <a:t>Samarbete</a:t>
            </a:r>
          </a:p>
          <a:p>
            <a:pPr marL="800100" lvl="1" indent="-342900">
              <a:lnSpc>
                <a:spcPct val="150000"/>
              </a:lnSpc>
              <a:buFont typeface="Arial" panose="020B0604020202020204" pitchFamily="34" charset="0"/>
              <a:buChar char="•"/>
            </a:pPr>
            <a:r>
              <a:rPr lang="sv-SE" dirty="0">
                <a:solidFill>
                  <a:schemeClr val="accent1">
                    <a:lumMod val="75000"/>
                  </a:schemeClr>
                </a:solidFill>
              </a:rPr>
              <a:t>Arbetsgivararbete</a:t>
            </a:r>
          </a:p>
        </p:txBody>
      </p:sp>
    </p:spTree>
    <p:extLst>
      <p:ext uri="{BB962C8B-B14F-4D97-AF65-F5344CB8AC3E}">
        <p14:creationId xmlns:p14="http://schemas.microsoft.com/office/powerpoint/2010/main" val="2636885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bildnummer 1"/>
          <p:cNvSpPr>
            <a:spLocks noGrp="1"/>
          </p:cNvSpPr>
          <p:nvPr>
            <p:ph type="sldNum" sz="quarter" idx="4"/>
          </p:nvPr>
        </p:nvSpPr>
        <p:spPr>
          <a:xfrm>
            <a:off x="-4140968" y="7965504"/>
            <a:ext cx="2133600" cy="2510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16AC8FF-D152-824B-914B-97156E41248B}" type="slidenum">
              <a:rPr kumimoji="0" lang="sv-SE" sz="1200" b="0" i="0" u="none" strike="noStrike" kern="1200" cap="none" spc="0" normalizeH="0" baseline="0" noProof="0">
                <a:ln>
                  <a:noFill/>
                </a:ln>
                <a:solidFill>
                  <a:prstClr val="black">
                    <a:tint val="75000"/>
                  </a:prstClr>
                </a:solidFill>
                <a:effectLst/>
                <a:uLnTx/>
                <a:uFillTx/>
                <a:latin typeface="Calibri"/>
                <a:ea typeface="+mn-ea"/>
                <a:cs typeface="Calibri"/>
              </a:rPr>
              <a:pPr marL="0" marR="0" lvl="0" indent="0" algn="l" defTabSz="4572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tint val="75000"/>
                </a:prstClr>
              </a:solidFill>
              <a:effectLst/>
              <a:uLnTx/>
              <a:uFillTx/>
              <a:latin typeface="Calibri"/>
              <a:ea typeface="+mn-ea"/>
              <a:cs typeface="Calibri"/>
            </a:endParaRPr>
          </a:p>
        </p:txBody>
      </p:sp>
      <p:sp>
        <p:nvSpPr>
          <p:cNvPr id="6" name="Rektangel 5"/>
          <p:cNvSpPr/>
          <p:nvPr/>
        </p:nvSpPr>
        <p:spPr>
          <a:xfrm>
            <a:off x="1088474" y="689072"/>
            <a:ext cx="10218335" cy="70788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4000" b="1" dirty="0">
                <a:solidFill>
                  <a:schemeClr val="accent1">
                    <a:lumMod val="75000"/>
                  </a:schemeClr>
                </a:solidFill>
                <a:latin typeface="+mj-lt"/>
              </a:rPr>
              <a:t>UPIS</a:t>
            </a:r>
            <a:r>
              <a:rPr kumimoji="0" lang="sv-SE" sz="4000" b="1" i="0" u="none" strike="noStrike" kern="1200" cap="none" spc="0" normalizeH="0" baseline="0" noProof="0" dirty="0">
                <a:ln>
                  <a:noFill/>
                </a:ln>
                <a:solidFill>
                  <a:schemeClr val="accent1">
                    <a:lumMod val="75000"/>
                  </a:schemeClr>
                </a:solidFill>
                <a:effectLst/>
                <a:uLnTx/>
                <a:uFillTx/>
                <a:latin typeface="+mj-lt"/>
                <a:ea typeface="+mn-ea"/>
                <a:cs typeface="+mn-cs"/>
              </a:rPr>
              <a:t> </a:t>
            </a:r>
            <a:endParaRPr kumimoji="0" lang="sv-SE" sz="4000" b="0" i="0" u="none" strike="noStrike" kern="1200" cap="none" spc="0" normalizeH="0" baseline="0" noProof="0" dirty="0">
              <a:ln>
                <a:noFill/>
              </a:ln>
              <a:solidFill>
                <a:prstClr val="black"/>
              </a:solidFill>
              <a:effectLst/>
              <a:uLnTx/>
              <a:uFillTx/>
              <a:latin typeface="+mj-lt"/>
            </a:endParaRPr>
          </a:p>
        </p:txBody>
      </p:sp>
      <p:sp>
        <p:nvSpPr>
          <p:cNvPr id="7" name="Rektangel 6"/>
          <p:cNvSpPr/>
          <p:nvPr/>
        </p:nvSpPr>
        <p:spPr>
          <a:xfrm>
            <a:off x="1088474" y="1285014"/>
            <a:ext cx="9600440" cy="4661276"/>
          </a:xfrm>
          <a:prstGeom prst="rect">
            <a:avLst/>
          </a:prstGeom>
        </p:spPr>
        <p:txBody>
          <a:bodyPr wrap="square">
            <a:spAutoFit/>
          </a:bodyPr>
          <a:lstStyle/>
          <a:p>
            <a:pPr>
              <a:lnSpc>
                <a:spcPct val="150000"/>
              </a:lnSpc>
            </a:pPr>
            <a:r>
              <a:rPr lang="sv-SE" sz="2000" b="1" dirty="0">
                <a:solidFill>
                  <a:schemeClr val="accent1">
                    <a:lumMod val="75000"/>
                  </a:schemeClr>
                </a:solidFill>
                <a:effectLst/>
                <a:latin typeface="Calibri" panose="020F0502020204030204" pitchFamily="34" charset="0"/>
                <a:ea typeface="Calibri" panose="020F0502020204030204" pitchFamily="34" charset="0"/>
              </a:rPr>
              <a:t>Målgrupp</a:t>
            </a:r>
          </a:p>
          <a:p>
            <a:pPr marL="285750" indent="-285750">
              <a:lnSpc>
                <a:spcPct val="150000"/>
              </a:lnSpc>
              <a:buFont typeface="Arial" panose="020B0604020202020204" pitchFamily="34" charset="0"/>
              <a:buChar char="•"/>
            </a:pPr>
            <a:r>
              <a:rPr lang="sv-SE" sz="2000" dirty="0">
                <a:solidFill>
                  <a:schemeClr val="accent1">
                    <a:lumMod val="75000"/>
                  </a:schemeClr>
                </a:solidFill>
              </a:rPr>
              <a:t>Unga mellan 16 – 29 år</a:t>
            </a:r>
          </a:p>
          <a:p>
            <a:pPr marL="285750" indent="-285750">
              <a:lnSpc>
                <a:spcPct val="150000"/>
              </a:lnSpc>
              <a:buFont typeface="Arial" panose="020B0604020202020204" pitchFamily="34" charset="0"/>
              <a:buChar char="•"/>
            </a:pPr>
            <a:r>
              <a:rPr lang="sv-SE" sz="2000" dirty="0">
                <a:solidFill>
                  <a:schemeClr val="accent1">
                    <a:lumMod val="75000"/>
                  </a:schemeClr>
                </a:solidFill>
              </a:rPr>
              <a:t>Folkbokförd i Salem, Botkyrka eller Huddinge</a:t>
            </a:r>
          </a:p>
          <a:p>
            <a:pPr marL="285750" indent="-285750">
              <a:lnSpc>
                <a:spcPct val="150000"/>
              </a:lnSpc>
              <a:buFont typeface="Arial" panose="020B0604020202020204" pitchFamily="34" charset="0"/>
              <a:buChar char="•"/>
            </a:pPr>
            <a:r>
              <a:rPr lang="sv-SE" sz="2000" dirty="0">
                <a:solidFill>
                  <a:schemeClr val="accent1">
                    <a:lumMod val="75000"/>
                  </a:schemeClr>
                </a:solidFill>
              </a:rPr>
              <a:t>Behov av samordnat stöd för att komma ut i arbete eller studier</a:t>
            </a:r>
          </a:p>
          <a:p>
            <a:pPr>
              <a:lnSpc>
                <a:spcPct val="150000"/>
              </a:lnSpc>
            </a:pPr>
            <a:r>
              <a:rPr lang="sv-SE" sz="2000" b="1" dirty="0">
                <a:solidFill>
                  <a:schemeClr val="accent1">
                    <a:lumMod val="75000"/>
                  </a:schemeClr>
                </a:solidFill>
              </a:rPr>
              <a:t>Mål</a:t>
            </a:r>
          </a:p>
          <a:p>
            <a:pPr marL="342900" indent="-342900">
              <a:lnSpc>
                <a:spcPct val="150000"/>
              </a:lnSpc>
              <a:buFont typeface="Arial" panose="020B0604020202020204" pitchFamily="34" charset="0"/>
              <a:buChar char="•"/>
            </a:pPr>
            <a:r>
              <a:rPr lang="sv-SE" sz="2000" dirty="0">
                <a:solidFill>
                  <a:schemeClr val="accent1">
                    <a:lumMod val="75000"/>
                  </a:schemeClr>
                </a:solidFill>
              </a:rPr>
              <a:t>UPIS insatsen har som mål att arbeta med minst 40 deltagare inskrivna under året varav minst 20 nya deltagare.</a:t>
            </a:r>
          </a:p>
          <a:p>
            <a:pPr marL="285750" indent="-285750">
              <a:lnSpc>
                <a:spcPct val="150000"/>
              </a:lnSpc>
              <a:buFont typeface="Arial" panose="020B0604020202020204" pitchFamily="34" charset="0"/>
              <a:buChar char="•"/>
            </a:pPr>
            <a:r>
              <a:rPr lang="sv-SE" sz="2000" dirty="0">
                <a:solidFill>
                  <a:schemeClr val="accent1">
                    <a:lumMod val="75000"/>
                  </a:schemeClr>
                </a:solidFill>
              </a:rPr>
              <a:t>85 % av deltagarna ska uppleva att de genom insatsen fått ökade möjligheter och känt sig mer redo att närma sig arbete eller studier.</a:t>
            </a:r>
          </a:p>
          <a:p>
            <a:pPr marL="285750" indent="-285750">
              <a:lnSpc>
                <a:spcPct val="150000"/>
              </a:lnSpc>
              <a:buFont typeface="Arial" panose="020B0604020202020204" pitchFamily="34" charset="0"/>
              <a:buChar char="•"/>
            </a:pPr>
            <a:r>
              <a:rPr lang="sv-SE" sz="2000" dirty="0">
                <a:solidFill>
                  <a:schemeClr val="accent1">
                    <a:lumMod val="75000"/>
                  </a:schemeClr>
                </a:solidFill>
              </a:rPr>
              <a:t>70 % av deltagarna ska vid avslut kommit ut i arbete, studier eller annan sysselsättning.</a:t>
            </a:r>
          </a:p>
        </p:txBody>
      </p:sp>
      <p:sp>
        <p:nvSpPr>
          <p:cNvPr id="8" name="Rektangel 7"/>
          <p:cNvSpPr/>
          <p:nvPr/>
        </p:nvSpPr>
        <p:spPr>
          <a:xfrm>
            <a:off x="-2400944" y="-7735595"/>
            <a:ext cx="1078294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a:ea typeface="+mn-ea"/>
                <a:cs typeface="+mn-cs"/>
              </a:rPr>
              <a:t>yrkesvägledare</a:t>
            </a:r>
          </a:p>
        </p:txBody>
      </p:sp>
      <p:pic>
        <p:nvPicPr>
          <p:cNvPr id="17" name="Bildobjekt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0538" y="6244709"/>
            <a:ext cx="2362200" cy="472440"/>
          </a:xfrm>
          <a:prstGeom prst="rect">
            <a:avLst/>
          </a:prstGeom>
        </p:spPr>
      </p:pic>
      <p:cxnSp>
        <p:nvCxnSpPr>
          <p:cNvPr id="4" name="Rak koppling 3">
            <a:extLst>
              <a:ext uri="{FF2B5EF4-FFF2-40B4-BE49-F238E27FC236}">
                <a16:creationId xmlns:a16="http://schemas.microsoft.com/office/drawing/2014/main" id="{81E99F45-6C12-6F8F-186B-D3EDABF45C4B}"/>
              </a:ext>
            </a:extLst>
          </p:cNvPr>
          <p:cNvCxnSpPr>
            <a:cxnSpLocks/>
          </p:cNvCxnSpPr>
          <p:nvPr/>
        </p:nvCxnSpPr>
        <p:spPr>
          <a:xfrm>
            <a:off x="688932" y="6162805"/>
            <a:ext cx="11091201"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83269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g2f5181aefcb_0_0"/>
          <p:cNvPicPr preferRelativeResize="0"/>
          <p:nvPr/>
        </p:nvPicPr>
        <p:blipFill>
          <a:blip r:embed="rId3">
            <a:alphaModFix/>
          </a:blip>
          <a:stretch>
            <a:fillRect/>
          </a:stretch>
        </p:blipFill>
        <p:spPr>
          <a:xfrm>
            <a:off x="4068725" y="1972100"/>
            <a:ext cx="4674349" cy="3293775"/>
          </a:xfrm>
          <a:prstGeom prst="rect">
            <a:avLst/>
          </a:prstGeom>
          <a:noFill/>
          <a:ln>
            <a:noFill/>
          </a:ln>
        </p:spPr>
      </p:pic>
      <p:sp>
        <p:nvSpPr>
          <p:cNvPr id="209" name="Google Shape;209;g2f5181aefcb_0_0"/>
          <p:cNvSpPr txBox="1"/>
          <p:nvPr/>
        </p:nvSpPr>
        <p:spPr>
          <a:xfrm>
            <a:off x="1126375" y="249200"/>
            <a:ext cx="3698100" cy="58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4000" b="1">
                <a:solidFill>
                  <a:srgbClr val="2F5496"/>
                </a:solidFill>
                <a:latin typeface="Poppins"/>
                <a:ea typeface="Poppins"/>
                <a:cs typeface="Poppins"/>
                <a:sym typeface="Poppins"/>
              </a:rPr>
              <a:t>UPIS</a:t>
            </a:r>
            <a:endParaRPr sz="4000" b="1">
              <a:solidFill>
                <a:srgbClr val="2F5496"/>
              </a:solidFill>
              <a:latin typeface="Poppins"/>
              <a:ea typeface="Poppins"/>
              <a:cs typeface="Poppins"/>
              <a:sym typeface="Poppins"/>
            </a:endParaRPr>
          </a:p>
        </p:txBody>
      </p:sp>
      <p:sp>
        <p:nvSpPr>
          <p:cNvPr id="210" name="Google Shape;210;g2f5181aefcb_0_0"/>
          <p:cNvSpPr/>
          <p:nvPr/>
        </p:nvSpPr>
        <p:spPr>
          <a:xfrm>
            <a:off x="348850" y="5495100"/>
            <a:ext cx="2183100" cy="1176300"/>
          </a:xfrm>
          <a:prstGeom prst="stripedRightArrow">
            <a:avLst>
              <a:gd name="adj1" fmla="val 50000"/>
              <a:gd name="adj2" fmla="val 50000"/>
            </a:avLst>
          </a:prstGeom>
          <a:solidFill>
            <a:srgbClr val="FF9C9C"/>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300">
                <a:solidFill>
                  <a:srgbClr val="2F5496"/>
                </a:solidFill>
                <a:latin typeface="Poppins"/>
                <a:ea typeface="Poppins"/>
                <a:cs typeface="Poppins"/>
                <a:sym typeface="Poppins"/>
              </a:rPr>
              <a:t>Faser</a:t>
            </a:r>
            <a:endParaRPr sz="1300">
              <a:solidFill>
                <a:srgbClr val="2F5496"/>
              </a:solidFill>
              <a:latin typeface="Poppins"/>
              <a:ea typeface="Poppins"/>
              <a:cs typeface="Poppins"/>
              <a:sym typeface="Poppins"/>
            </a:endParaRPr>
          </a:p>
        </p:txBody>
      </p:sp>
      <p:sp>
        <p:nvSpPr>
          <p:cNvPr id="211" name="Google Shape;211;g2f5181aefcb_0_0"/>
          <p:cNvSpPr/>
          <p:nvPr/>
        </p:nvSpPr>
        <p:spPr>
          <a:xfrm>
            <a:off x="1126382" y="2102437"/>
            <a:ext cx="2402700" cy="972600"/>
          </a:xfrm>
          <a:prstGeom prst="flowChartAlternateProcess">
            <a:avLst/>
          </a:prstGeom>
          <a:solidFill>
            <a:srgbClr val="82CFFF"/>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solidFill>
                  <a:srgbClr val="2F5496"/>
                </a:solidFill>
                <a:latin typeface="Poppins"/>
                <a:ea typeface="Poppins"/>
                <a:cs typeface="Poppins"/>
                <a:sym typeface="Poppins"/>
              </a:rPr>
              <a:t>Gruppverksamhet</a:t>
            </a:r>
            <a:endParaRPr>
              <a:solidFill>
                <a:srgbClr val="2F5496"/>
              </a:solidFill>
              <a:latin typeface="Poppins"/>
              <a:ea typeface="Poppins"/>
              <a:cs typeface="Poppins"/>
              <a:sym typeface="Poppins"/>
            </a:endParaRPr>
          </a:p>
        </p:txBody>
      </p:sp>
      <p:sp>
        <p:nvSpPr>
          <p:cNvPr id="212" name="Google Shape;212;g2f5181aefcb_0_0"/>
          <p:cNvSpPr/>
          <p:nvPr/>
        </p:nvSpPr>
        <p:spPr>
          <a:xfrm>
            <a:off x="641875" y="3919389"/>
            <a:ext cx="2887200" cy="880200"/>
          </a:xfrm>
          <a:prstGeom prst="flowChartAlternateProcess">
            <a:avLst/>
          </a:prstGeom>
          <a:solidFill>
            <a:srgbClr val="FF9C9C"/>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500">
                <a:solidFill>
                  <a:srgbClr val="2F5496"/>
                </a:solidFill>
                <a:latin typeface="Poppins"/>
                <a:ea typeface="Poppins"/>
                <a:cs typeface="Poppins"/>
                <a:sym typeface="Poppins"/>
              </a:rPr>
              <a:t>NYTT! Kurator</a:t>
            </a:r>
            <a:endParaRPr sz="1500">
              <a:solidFill>
                <a:srgbClr val="2F5496"/>
              </a:solidFill>
              <a:latin typeface="Poppins"/>
              <a:ea typeface="Poppins"/>
              <a:cs typeface="Poppins"/>
              <a:sym typeface="Poppins"/>
            </a:endParaRPr>
          </a:p>
          <a:p>
            <a:pPr marL="0" lvl="0" indent="0" algn="ctr" rtl="0">
              <a:spcBef>
                <a:spcPts val="0"/>
              </a:spcBef>
              <a:spcAft>
                <a:spcPts val="0"/>
              </a:spcAft>
              <a:buNone/>
            </a:pPr>
            <a:r>
              <a:rPr lang="sv-SE" sz="1500">
                <a:solidFill>
                  <a:srgbClr val="2F5496"/>
                </a:solidFill>
                <a:latin typeface="Poppins"/>
                <a:ea typeface="Poppins"/>
                <a:cs typeface="Poppins"/>
                <a:sym typeface="Poppins"/>
              </a:rPr>
              <a:t>(finansieras ej av HBS)</a:t>
            </a:r>
            <a:endParaRPr sz="1500">
              <a:solidFill>
                <a:srgbClr val="2F5496"/>
              </a:solidFill>
              <a:latin typeface="Poppins"/>
              <a:ea typeface="Poppins"/>
              <a:cs typeface="Poppins"/>
              <a:sym typeface="Poppins"/>
            </a:endParaRPr>
          </a:p>
        </p:txBody>
      </p:sp>
      <p:sp>
        <p:nvSpPr>
          <p:cNvPr id="213" name="Google Shape;213;g2f5181aefcb_0_0"/>
          <p:cNvSpPr/>
          <p:nvPr/>
        </p:nvSpPr>
        <p:spPr>
          <a:xfrm>
            <a:off x="4909975" y="487571"/>
            <a:ext cx="2071500" cy="1130700"/>
          </a:xfrm>
          <a:prstGeom prst="flowChartAlternateProcess">
            <a:avLst/>
          </a:prstGeom>
          <a:solidFill>
            <a:srgbClr val="FF9C9C"/>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500">
                <a:solidFill>
                  <a:srgbClr val="2F5496"/>
                </a:solidFill>
                <a:latin typeface="Poppins"/>
                <a:ea typeface="Poppins"/>
                <a:cs typeface="Poppins"/>
                <a:sym typeface="Poppins"/>
              </a:rPr>
              <a:t>Egen takt</a:t>
            </a:r>
            <a:endParaRPr sz="1500">
              <a:solidFill>
                <a:srgbClr val="2F5496"/>
              </a:solidFill>
              <a:latin typeface="Poppins"/>
              <a:ea typeface="Poppins"/>
              <a:cs typeface="Poppins"/>
              <a:sym typeface="Poppins"/>
            </a:endParaRPr>
          </a:p>
        </p:txBody>
      </p:sp>
      <p:sp>
        <p:nvSpPr>
          <p:cNvPr id="214" name="Google Shape;214;g2f5181aefcb_0_0"/>
          <p:cNvSpPr/>
          <p:nvPr/>
        </p:nvSpPr>
        <p:spPr>
          <a:xfrm rot="-570051">
            <a:off x="113390" y="1648775"/>
            <a:ext cx="1466719" cy="687418"/>
          </a:xfrm>
          <a:prstGeom prst="downArrowCallout">
            <a:avLst>
              <a:gd name="adj1" fmla="val 25000"/>
              <a:gd name="adj2" fmla="val 25000"/>
              <a:gd name="adj3" fmla="val 25000"/>
              <a:gd name="adj4" fmla="val 64977"/>
            </a:avLst>
          </a:prstGeom>
          <a:solidFill>
            <a:srgbClr val="F2F2F2"/>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200">
                <a:solidFill>
                  <a:srgbClr val="2F5496"/>
                </a:solidFill>
                <a:latin typeface="Poppins"/>
                <a:ea typeface="Poppins"/>
                <a:cs typeface="Poppins"/>
                <a:sym typeface="Poppins"/>
              </a:rPr>
              <a:t>Sysselsättning</a:t>
            </a:r>
            <a:endParaRPr sz="1200">
              <a:solidFill>
                <a:srgbClr val="2F5496"/>
              </a:solidFill>
              <a:latin typeface="Poppins"/>
              <a:ea typeface="Poppins"/>
              <a:cs typeface="Poppins"/>
              <a:sym typeface="Poppins"/>
            </a:endParaRPr>
          </a:p>
        </p:txBody>
      </p:sp>
      <p:sp>
        <p:nvSpPr>
          <p:cNvPr id="215" name="Google Shape;215;g2f5181aefcb_0_0"/>
          <p:cNvSpPr/>
          <p:nvPr/>
        </p:nvSpPr>
        <p:spPr>
          <a:xfrm>
            <a:off x="1506507" y="1290922"/>
            <a:ext cx="1425600" cy="811500"/>
          </a:xfrm>
          <a:prstGeom prst="downArrowCallout">
            <a:avLst>
              <a:gd name="adj1" fmla="val 25000"/>
              <a:gd name="adj2" fmla="val 25000"/>
              <a:gd name="adj3" fmla="val 25000"/>
              <a:gd name="adj4" fmla="val 64977"/>
            </a:avLst>
          </a:prstGeom>
          <a:solidFill>
            <a:srgbClr val="F2F2F2"/>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200">
                <a:solidFill>
                  <a:srgbClr val="2F5496"/>
                </a:solidFill>
                <a:latin typeface="Poppins"/>
                <a:ea typeface="Poppins"/>
                <a:cs typeface="Poppins"/>
                <a:sym typeface="Poppins"/>
              </a:rPr>
              <a:t>Stegförflyttning</a:t>
            </a:r>
            <a:endParaRPr sz="1200">
              <a:solidFill>
                <a:srgbClr val="2F5496"/>
              </a:solidFill>
              <a:latin typeface="Poppins"/>
              <a:ea typeface="Poppins"/>
              <a:cs typeface="Poppins"/>
              <a:sym typeface="Poppins"/>
            </a:endParaRPr>
          </a:p>
        </p:txBody>
      </p:sp>
      <p:sp>
        <p:nvSpPr>
          <p:cNvPr id="216" name="Google Shape;216;g2f5181aefcb_0_0"/>
          <p:cNvSpPr/>
          <p:nvPr/>
        </p:nvSpPr>
        <p:spPr>
          <a:xfrm rot="969940">
            <a:off x="2882317" y="1402577"/>
            <a:ext cx="1425566" cy="811561"/>
          </a:xfrm>
          <a:prstGeom prst="downArrowCallout">
            <a:avLst>
              <a:gd name="adj1" fmla="val 25000"/>
              <a:gd name="adj2" fmla="val 25000"/>
              <a:gd name="adj3" fmla="val 25000"/>
              <a:gd name="adj4" fmla="val 64977"/>
            </a:avLst>
          </a:prstGeom>
          <a:solidFill>
            <a:srgbClr val="F2F2F2"/>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200">
                <a:solidFill>
                  <a:srgbClr val="2F5496"/>
                </a:solidFill>
                <a:latin typeface="Poppins"/>
                <a:ea typeface="Poppins"/>
                <a:cs typeface="Poppins"/>
                <a:sym typeface="Poppins"/>
              </a:rPr>
              <a:t>Bryta social isolering</a:t>
            </a:r>
            <a:endParaRPr sz="1200">
              <a:solidFill>
                <a:srgbClr val="2F5496"/>
              </a:solidFill>
              <a:latin typeface="Poppins"/>
              <a:ea typeface="Poppins"/>
              <a:cs typeface="Poppins"/>
              <a:sym typeface="Poppins"/>
            </a:endParaRPr>
          </a:p>
        </p:txBody>
      </p:sp>
      <p:sp>
        <p:nvSpPr>
          <p:cNvPr id="217" name="Google Shape;217;g2f5181aefcb_0_0"/>
          <p:cNvSpPr/>
          <p:nvPr/>
        </p:nvSpPr>
        <p:spPr>
          <a:xfrm>
            <a:off x="2601675" y="5440950"/>
            <a:ext cx="2134500" cy="1284600"/>
          </a:xfrm>
          <a:prstGeom prst="rightArrow">
            <a:avLst>
              <a:gd name="adj1" fmla="val 50000"/>
              <a:gd name="adj2" fmla="val 50000"/>
            </a:avLst>
          </a:prstGeom>
          <a:solidFill>
            <a:srgbClr val="82CFFF"/>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500">
                <a:solidFill>
                  <a:srgbClr val="2F5496"/>
                </a:solidFill>
                <a:latin typeface="Poppins"/>
                <a:ea typeface="Poppins"/>
                <a:cs typeface="Poppins"/>
                <a:sym typeface="Poppins"/>
              </a:rPr>
              <a:t>Helhet</a:t>
            </a:r>
            <a:endParaRPr sz="1500">
              <a:solidFill>
                <a:srgbClr val="2F5496"/>
              </a:solidFill>
              <a:latin typeface="Poppins"/>
              <a:ea typeface="Poppins"/>
              <a:cs typeface="Poppins"/>
              <a:sym typeface="Poppins"/>
            </a:endParaRPr>
          </a:p>
        </p:txBody>
      </p:sp>
      <p:sp>
        <p:nvSpPr>
          <p:cNvPr id="218" name="Google Shape;218;g2f5181aefcb_0_0"/>
          <p:cNvSpPr/>
          <p:nvPr/>
        </p:nvSpPr>
        <p:spPr>
          <a:xfrm>
            <a:off x="4824475" y="5440950"/>
            <a:ext cx="2370000" cy="1284600"/>
          </a:xfrm>
          <a:prstGeom prst="rightArrow">
            <a:avLst>
              <a:gd name="adj1" fmla="val 50000"/>
              <a:gd name="adj2" fmla="val 50000"/>
            </a:avLst>
          </a:prstGeom>
          <a:solidFill>
            <a:srgbClr val="FF9C9C"/>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500">
                <a:solidFill>
                  <a:srgbClr val="2F5496"/>
                </a:solidFill>
                <a:latin typeface="Poppins"/>
                <a:ea typeface="Poppins"/>
                <a:cs typeface="Poppins"/>
                <a:sym typeface="Poppins"/>
              </a:rPr>
              <a:t>Parallella processer</a:t>
            </a:r>
            <a:endParaRPr sz="1500">
              <a:solidFill>
                <a:srgbClr val="2F5496"/>
              </a:solidFill>
              <a:latin typeface="Poppins"/>
              <a:ea typeface="Poppins"/>
              <a:cs typeface="Poppins"/>
              <a:sym typeface="Poppins"/>
            </a:endParaRPr>
          </a:p>
        </p:txBody>
      </p:sp>
      <p:sp>
        <p:nvSpPr>
          <p:cNvPr id="219" name="Google Shape;219;g2f5181aefcb_0_0"/>
          <p:cNvSpPr/>
          <p:nvPr/>
        </p:nvSpPr>
        <p:spPr>
          <a:xfrm>
            <a:off x="9103225" y="5186098"/>
            <a:ext cx="2711286" cy="1582200"/>
          </a:xfrm>
          <a:prstGeom prst="irregularSeal1">
            <a:avLst/>
          </a:prstGeom>
          <a:solidFill>
            <a:srgbClr val="FFEFB5"/>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400" dirty="0">
                <a:solidFill>
                  <a:srgbClr val="2F5496"/>
                </a:solidFill>
                <a:latin typeface="Poppins"/>
                <a:ea typeface="Poppins"/>
                <a:cs typeface="Poppins"/>
                <a:sym typeface="Poppins"/>
              </a:rPr>
              <a:t>Sysselsättning</a:t>
            </a:r>
            <a:endParaRPr sz="1400" dirty="0">
              <a:solidFill>
                <a:srgbClr val="2F5496"/>
              </a:solidFill>
              <a:latin typeface="Poppins"/>
              <a:ea typeface="Poppins"/>
              <a:cs typeface="Poppins"/>
              <a:sym typeface="Poppins"/>
            </a:endParaRPr>
          </a:p>
        </p:txBody>
      </p:sp>
      <p:sp>
        <p:nvSpPr>
          <p:cNvPr id="220" name="Google Shape;220;g2f5181aefcb_0_0"/>
          <p:cNvSpPr/>
          <p:nvPr/>
        </p:nvSpPr>
        <p:spPr>
          <a:xfrm rot="1363292">
            <a:off x="8198271" y="779856"/>
            <a:ext cx="2744058" cy="1130587"/>
          </a:xfrm>
          <a:prstGeom prst="flowChartAlternateProcess">
            <a:avLst/>
          </a:prstGeom>
          <a:solidFill>
            <a:srgbClr val="82CFFF"/>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500">
                <a:solidFill>
                  <a:srgbClr val="2F5496"/>
                </a:solidFill>
                <a:latin typeface="Poppins"/>
                <a:ea typeface="Poppins"/>
                <a:cs typeface="Poppins"/>
                <a:sym typeface="Poppins"/>
              </a:rPr>
              <a:t>Behöver ej veta vad man vill eller ska - förändring av nuläget</a:t>
            </a:r>
            <a:endParaRPr sz="1500">
              <a:solidFill>
                <a:srgbClr val="2F5496"/>
              </a:solidFill>
              <a:latin typeface="Poppins"/>
              <a:ea typeface="Poppins"/>
              <a:cs typeface="Poppins"/>
              <a:sym typeface="Poppins"/>
            </a:endParaRPr>
          </a:p>
        </p:txBody>
      </p:sp>
      <p:sp>
        <p:nvSpPr>
          <p:cNvPr id="221" name="Google Shape;221;g2f5181aefcb_0_0"/>
          <p:cNvSpPr/>
          <p:nvPr/>
        </p:nvSpPr>
        <p:spPr>
          <a:xfrm>
            <a:off x="7266700" y="5362800"/>
            <a:ext cx="1973700" cy="1405500"/>
          </a:xfrm>
          <a:prstGeom prst="rightArrow">
            <a:avLst>
              <a:gd name="adj1" fmla="val 50000"/>
              <a:gd name="adj2" fmla="val 50000"/>
            </a:avLst>
          </a:prstGeom>
          <a:solidFill>
            <a:srgbClr val="82CFFF"/>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400" dirty="0">
                <a:solidFill>
                  <a:srgbClr val="2F5496"/>
                </a:solidFill>
                <a:latin typeface="Poppins"/>
                <a:ea typeface="Poppins"/>
                <a:cs typeface="Poppins"/>
                <a:sym typeface="Poppins"/>
              </a:rPr>
              <a:t>Hälsa</a:t>
            </a:r>
            <a:endParaRPr sz="1400" dirty="0">
              <a:solidFill>
                <a:srgbClr val="2F5496"/>
              </a:solidFill>
              <a:latin typeface="Poppins"/>
              <a:ea typeface="Poppins"/>
              <a:cs typeface="Poppins"/>
              <a:sym typeface="Poppins"/>
            </a:endParaRPr>
          </a:p>
          <a:p>
            <a:pPr marL="0" lvl="0" indent="0" algn="ctr" rtl="0">
              <a:spcBef>
                <a:spcPts val="0"/>
              </a:spcBef>
              <a:spcAft>
                <a:spcPts val="0"/>
              </a:spcAft>
              <a:buNone/>
            </a:pPr>
            <a:r>
              <a:rPr lang="sv-SE" sz="1400" dirty="0">
                <a:solidFill>
                  <a:srgbClr val="2F5496"/>
                </a:solidFill>
                <a:latin typeface="Poppins"/>
                <a:ea typeface="Poppins"/>
                <a:cs typeface="Poppins"/>
                <a:sym typeface="Poppins"/>
              </a:rPr>
              <a:t>Ekonomi</a:t>
            </a:r>
            <a:endParaRPr sz="1400" dirty="0">
              <a:solidFill>
                <a:srgbClr val="2F5496"/>
              </a:solidFill>
              <a:latin typeface="Poppins"/>
              <a:ea typeface="Poppins"/>
              <a:cs typeface="Poppins"/>
              <a:sym typeface="Poppins"/>
            </a:endParaRPr>
          </a:p>
          <a:p>
            <a:pPr marL="0" lvl="0" indent="0" algn="ctr" rtl="0">
              <a:spcBef>
                <a:spcPts val="0"/>
              </a:spcBef>
              <a:spcAft>
                <a:spcPts val="0"/>
              </a:spcAft>
              <a:buNone/>
            </a:pPr>
            <a:r>
              <a:rPr lang="sv-SE" sz="1400" dirty="0">
                <a:solidFill>
                  <a:srgbClr val="2F5496"/>
                </a:solidFill>
                <a:latin typeface="Poppins"/>
                <a:ea typeface="Poppins"/>
                <a:cs typeface="Poppins"/>
                <a:sym typeface="Poppins"/>
              </a:rPr>
              <a:t>Trygghet</a:t>
            </a:r>
            <a:endParaRPr sz="1400" dirty="0">
              <a:solidFill>
                <a:srgbClr val="2F5496"/>
              </a:solidFill>
              <a:latin typeface="Poppins"/>
              <a:ea typeface="Poppins"/>
              <a:cs typeface="Poppins"/>
              <a:sym typeface="Poppins"/>
            </a:endParaRPr>
          </a:p>
        </p:txBody>
      </p:sp>
      <p:sp>
        <p:nvSpPr>
          <p:cNvPr id="222" name="Google Shape;222;g2f5181aefcb_0_0"/>
          <p:cNvSpPr/>
          <p:nvPr/>
        </p:nvSpPr>
        <p:spPr>
          <a:xfrm>
            <a:off x="9273863" y="2977600"/>
            <a:ext cx="2370000" cy="1130700"/>
          </a:xfrm>
          <a:prstGeom prst="flowChartAlternateProcess">
            <a:avLst/>
          </a:prstGeom>
          <a:solidFill>
            <a:srgbClr val="FF9C9C"/>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500">
              <a:solidFill>
                <a:srgbClr val="2F5496"/>
              </a:solidFill>
              <a:latin typeface="Poppins"/>
              <a:ea typeface="Poppins"/>
              <a:cs typeface="Poppins"/>
              <a:sym typeface="Poppins"/>
            </a:endParaRPr>
          </a:p>
          <a:p>
            <a:pPr marL="0" lvl="0" indent="0" algn="ctr" rtl="0">
              <a:spcBef>
                <a:spcPts val="0"/>
              </a:spcBef>
              <a:spcAft>
                <a:spcPts val="0"/>
              </a:spcAft>
              <a:buNone/>
            </a:pPr>
            <a:r>
              <a:rPr lang="sv-SE" sz="1500">
                <a:solidFill>
                  <a:srgbClr val="2F5496"/>
                </a:solidFill>
                <a:latin typeface="Poppins"/>
                <a:ea typeface="Poppins"/>
                <a:cs typeface="Poppins"/>
                <a:sym typeface="Poppins"/>
              </a:rPr>
              <a:t>50 % remiss</a:t>
            </a:r>
            <a:endParaRPr sz="1500">
              <a:solidFill>
                <a:srgbClr val="2F5496"/>
              </a:solidFill>
              <a:latin typeface="Poppins"/>
              <a:ea typeface="Poppins"/>
              <a:cs typeface="Poppins"/>
              <a:sym typeface="Poppins"/>
            </a:endParaRPr>
          </a:p>
          <a:p>
            <a:pPr marL="0" lvl="0" indent="0" algn="ctr" rtl="0">
              <a:spcBef>
                <a:spcPts val="0"/>
              </a:spcBef>
              <a:spcAft>
                <a:spcPts val="0"/>
              </a:spcAft>
              <a:buNone/>
            </a:pPr>
            <a:r>
              <a:rPr lang="sv-SE" sz="1500">
                <a:solidFill>
                  <a:srgbClr val="2F5496"/>
                </a:solidFill>
                <a:latin typeface="Poppins"/>
                <a:ea typeface="Poppins"/>
                <a:cs typeface="Poppins"/>
                <a:sym typeface="Poppins"/>
              </a:rPr>
              <a:t>50 % eget/anhörigs initiativ</a:t>
            </a:r>
            <a:endParaRPr sz="1500">
              <a:solidFill>
                <a:srgbClr val="2F5496"/>
              </a:solidFill>
              <a:latin typeface="Poppins"/>
              <a:ea typeface="Poppins"/>
              <a:cs typeface="Poppins"/>
              <a:sym typeface="Poppins"/>
            </a:endParaRPr>
          </a:p>
          <a:p>
            <a:pPr marL="0" lvl="0" indent="0" algn="ctr" rtl="0">
              <a:spcBef>
                <a:spcPts val="0"/>
              </a:spcBef>
              <a:spcAft>
                <a:spcPts val="0"/>
              </a:spcAft>
              <a:buNone/>
            </a:pPr>
            <a:endParaRPr sz="1500">
              <a:solidFill>
                <a:srgbClr val="2F5496"/>
              </a:solidFill>
              <a:latin typeface="Poppins"/>
              <a:ea typeface="Poppins"/>
              <a:cs typeface="Poppins"/>
              <a:sym typeface="Poppins"/>
            </a:endParaRPr>
          </a:p>
        </p:txBody>
      </p:sp>
      <p:sp>
        <p:nvSpPr>
          <p:cNvPr id="223" name="Google Shape;223;g2f5181aefcb_0_0"/>
          <p:cNvSpPr/>
          <p:nvPr/>
        </p:nvSpPr>
        <p:spPr>
          <a:xfrm>
            <a:off x="10579599" y="4366683"/>
            <a:ext cx="1469669" cy="1284404"/>
          </a:xfrm>
          <a:prstGeom prst="irregularSeal1">
            <a:avLst/>
          </a:prstGeom>
          <a:solidFill>
            <a:srgbClr val="FFF2CC"/>
          </a:solidFill>
          <a:ln w="9525"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400" dirty="0">
                <a:solidFill>
                  <a:srgbClr val="2F5496"/>
                </a:solidFill>
                <a:latin typeface="Poppins"/>
                <a:ea typeface="Poppins"/>
                <a:cs typeface="Poppins"/>
                <a:sym typeface="Poppins"/>
              </a:rPr>
              <a:t>Efter-stöd</a:t>
            </a:r>
            <a:endParaRPr sz="1400" dirty="0">
              <a:solidFill>
                <a:srgbClr val="2F5496"/>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2430</TotalTime>
  <Words>1435</Words>
  <Application>Microsoft Office PowerPoint</Application>
  <PresentationFormat>Bredbild</PresentationFormat>
  <Paragraphs>213</Paragraphs>
  <Slides>17</Slides>
  <Notes>14</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17</vt:i4>
      </vt:variant>
    </vt:vector>
  </HeadingPairs>
  <TitlesOfParts>
    <vt:vector size="25" baseType="lpstr">
      <vt:lpstr>Arial</vt:lpstr>
      <vt:lpstr>Calibri</vt:lpstr>
      <vt:lpstr>Calibri Light</vt:lpstr>
      <vt:lpstr>Cambria</vt:lpstr>
      <vt:lpstr>Century Gothic</vt:lpstr>
      <vt:lpstr>Poppins</vt:lpstr>
      <vt:lpstr>Symbol</vt:lpstr>
      <vt:lpstr>Office-tema</vt:lpstr>
      <vt:lpstr>Varmt välkommen till vårt informationstillfälle med  samordningsförbundets finansierade insatser!</vt:lpstr>
      <vt:lpstr>Samordningsförbundet  Botkyrka Huddinge Salem</vt:lpstr>
      <vt:lpstr>Vad gör ett samordningsförbund?</vt:lpstr>
      <vt:lpstr>PowerPoint-presentation</vt:lpstr>
      <vt:lpstr>PowerPoint-presentation</vt:lpstr>
      <vt:lpstr>PowerPoint-presentation</vt:lpstr>
      <vt:lpstr>PowerPoint-presentation</vt:lpstr>
      <vt:lpstr>PowerPoint-presentation</vt:lpstr>
      <vt:lpstr>PowerPoint-presentation</vt:lpstr>
      <vt:lpstr>PowerPoint-presentation</vt:lpstr>
      <vt:lpstr>Projektets syfte </vt:lpstr>
      <vt:lpstr>PowerPoint-presentation</vt:lpstr>
      <vt:lpstr>PowerPoint-presentation</vt:lpstr>
      <vt:lpstr>PowerPoint-presentation</vt:lpstr>
      <vt:lpstr>PowerPoint-presentation</vt:lpstr>
      <vt:lpstr>PowerPoint-presentation</vt:lpstr>
      <vt:lpstr>PowerPoint-presentation</vt:lpstr>
    </vt:vector>
  </TitlesOfParts>
  <Company>Huddinge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Varmt välkommen till vårt informationstillfälle med  samordningsförbundets finansierade insatser!</dc:title>
  <dc:creator>Nielsen, Johanna</dc:creator>
  <cp:lastModifiedBy>Nielsen, Johanna</cp:lastModifiedBy>
  <cp:revision>25</cp:revision>
  <dcterms:created xsi:type="dcterms:W3CDTF">2024-08-14T11:03:36Z</dcterms:created>
  <dcterms:modified xsi:type="dcterms:W3CDTF">2024-08-27T08:29:13Z</dcterms:modified>
</cp:coreProperties>
</file>